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handoutMasterIdLst>
    <p:handoutMasterId r:id="rId25"/>
  </p:handoutMasterIdLst>
  <p:sldIdLst>
    <p:sldId id="256" r:id="rId2"/>
    <p:sldId id="257" r:id="rId3"/>
    <p:sldId id="262" r:id="rId4"/>
    <p:sldId id="261" r:id="rId5"/>
    <p:sldId id="266" r:id="rId6"/>
    <p:sldId id="276" r:id="rId7"/>
    <p:sldId id="277" r:id="rId8"/>
    <p:sldId id="278" r:id="rId9"/>
    <p:sldId id="279" r:id="rId10"/>
    <p:sldId id="263" r:id="rId11"/>
    <p:sldId id="264" r:id="rId12"/>
    <p:sldId id="260" r:id="rId13"/>
    <p:sldId id="272" r:id="rId14"/>
    <p:sldId id="268" r:id="rId15"/>
    <p:sldId id="269" r:id="rId16"/>
    <p:sldId id="271" r:id="rId17"/>
    <p:sldId id="270" r:id="rId18"/>
    <p:sldId id="282" r:id="rId19"/>
    <p:sldId id="274" r:id="rId20"/>
    <p:sldId id="275" r:id="rId21"/>
    <p:sldId id="280" r:id="rId22"/>
    <p:sldId id="281"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4" d="100"/>
          <a:sy n="114" d="100"/>
        </p:scale>
        <p:origin x="1858" y="120"/>
      </p:cViewPr>
      <p:guideLst>
        <p:guide orient="horz" pos="2160"/>
        <p:guide pos="2880"/>
      </p:guideLst>
    </p:cSldViewPr>
  </p:slideViewPr>
  <p:notesTextViewPr>
    <p:cViewPr>
      <p:scale>
        <a:sx n="1" d="1"/>
        <a:sy n="1" d="1"/>
      </p:scale>
      <p:origin x="0" y="0"/>
    </p:cViewPr>
  </p:notesTextViewPr>
  <p:notesViewPr>
    <p:cSldViewPr>
      <p:cViewPr varScale="1">
        <p:scale>
          <a:sx n="78" d="100"/>
          <a:sy n="78" d="100"/>
        </p:scale>
        <p:origin x="3388" y="5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E066325-C366-4063-9CB0-4F7CA29FDC53}" type="datetimeFigureOut">
              <a:rPr lang="en-US" smtClean="0"/>
              <a:t>10/4/2017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36E1F09-D60C-4DDA-A862-C2B5826A8107}" type="slidenum">
              <a:rPr lang="en-US" smtClean="0"/>
              <a:t>‹#›</a:t>
            </a:fld>
            <a:endParaRPr lang="en-US"/>
          </a:p>
        </p:txBody>
      </p:sp>
    </p:spTree>
    <p:extLst>
      <p:ext uri="{BB962C8B-B14F-4D97-AF65-F5344CB8AC3E}">
        <p14:creationId xmlns:p14="http://schemas.microsoft.com/office/powerpoint/2010/main" val="38266245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F2DED7-F3B7-4D9D-860A-EB851CCFB7DF}" type="datetimeFigureOut">
              <a:rPr lang="en-US" smtClean="0"/>
              <a:t>10/4/2017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A0D193-23EC-4B13-98E8-8724EC99858B}" type="slidenum">
              <a:rPr lang="en-US" smtClean="0"/>
              <a:t>‹#›</a:t>
            </a:fld>
            <a:endParaRPr lang="en-US"/>
          </a:p>
        </p:txBody>
      </p:sp>
    </p:spTree>
    <p:extLst>
      <p:ext uri="{BB962C8B-B14F-4D97-AF65-F5344CB8AC3E}">
        <p14:creationId xmlns:p14="http://schemas.microsoft.com/office/powerpoint/2010/main" val="3048559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CC8D16B-AD2A-49B4-BE58-C6A38ED5AD9E}" type="datetimeFigureOut">
              <a:rPr lang="en-US" smtClean="0"/>
              <a:t>10/4/2017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81AF1ED-1991-4D46-B59C-9C7A60642CC6}" type="slidenum">
              <a:rPr lang="en-US" smtClean="0"/>
              <a:t>‹#›</a:t>
            </a:fld>
            <a:endParaRPr lang="en-US" dirty="0"/>
          </a:p>
        </p:txBody>
      </p:sp>
    </p:spTree>
    <p:extLst>
      <p:ext uri="{BB962C8B-B14F-4D97-AF65-F5344CB8AC3E}">
        <p14:creationId xmlns:p14="http://schemas.microsoft.com/office/powerpoint/2010/main" val="34032703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C8D16B-AD2A-49B4-BE58-C6A38ED5AD9E}" type="datetimeFigureOut">
              <a:rPr lang="en-US" smtClean="0"/>
              <a:t>10/4/2017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81AF1ED-1991-4D46-B59C-9C7A60642CC6}" type="slidenum">
              <a:rPr lang="en-US" smtClean="0"/>
              <a:t>‹#›</a:t>
            </a:fld>
            <a:endParaRPr lang="en-US" dirty="0"/>
          </a:p>
        </p:txBody>
      </p:sp>
    </p:spTree>
    <p:extLst>
      <p:ext uri="{BB962C8B-B14F-4D97-AF65-F5344CB8AC3E}">
        <p14:creationId xmlns:p14="http://schemas.microsoft.com/office/powerpoint/2010/main" val="1618222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C8D16B-AD2A-49B4-BE58-C6A38ED5AD9E}" type="datetimeFigureOut">
              <a:rPr lang="en-US" smtClean="0"/>
              <a:t>10/4/2017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81AF1ED-1991-4D46-B59C-9C7A60642CC6}" type="slidenum">
              <a:rPr lang="en-US" smtClean="0"/>
              <a:t>‹#›</a:t>
            </a:fld>
            <a:endParaRPr lang="en-US" dirty="0"/>
          </a:p>
        </p:txBody>
      </p:sp>
    </p:spTree>
    <p:extLst>
      <p:ext uri="{BB962C8B-B14F-4D97-AF65-F5344CB8AC3E}">
        <p14:creationId xmlns:p14="http://schemas.microsoft.com/office/powerpoint/2010/main" val="3435534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C8D16B-AD2A-49B4-BE58-C6A38ED5AD9E}" type="datetimeFigureOut">
              <a:rPr lang="en-US" smtClean="0"/>
              <a:t>10/4/2017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81AF1ED-1991-4D46-B59C-9C7A60642CC6}" type="slidenum">
              <a:rPr lang="en-US" smtClean="0"/>
              <a:t>‹#›</a:t>
            </a:fld>
            <a:endParaRPr lang="en-US" dirty="0"/>
          </a:p>
        </p:txBody>
      </p:sp>
    </p:spTree>
    <p:extLst>
      <p:ext uri="{BB962C8B-B14F-4D97-AF65-F5344CB8AC3E}">
        <p14:creationId xmlns:p14="http://schemas.microsoft.com/office/powerpoint/2010/main" val="36376142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CC8D16B-AD2A-49B4-BE58-C6A38ED5AD9E}" type="datetimeFigureOut">
              <a:rPr lang="en-US" smtClean="0"/>
              <a:t>10/4/2017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81AF1ED-1991-4D46-B59C-9C7A60642CC6}" type="slidenum">
              <a:rPr lang="en-US" smtClean="0"/>
              <a:t>‹#›</a:t>
            </a:fld>
            <a:endParaRPr lang="en-US" dirty="0"/>
          </a:p>
        </p:txBody>
      </p:sp>
    </p:spTree>
    <p:extLst>
      <p:ext uri="{BB962C8B-B14F-4D97-AF65-F5344CB8AC3E}">
        <p14:creationId xmlns:p14="http://schemas.microsoft.com/office/powerpoint/2010/main" val="25974662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CC8D16B-AD2A-49B4-BE58-C6A38ED5AD9E}" type="datetimeFigureOut">
              <a:rPr lang="en-US" smtClean="0"/>
              <a:t>10/4/2017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81AF1ED-1991-4D46-B59C-9C7A60642CC6}" type="slidenum">
              <a:rPr lang="en-US" smtClean="0"/>
              <a:t>‹#›</a:t>
            </a:fld>
            <a:endParaRPr lang="en-US" dirty="0"/>
          </a:p>
        </p:txBody>
      </p:sp>
    </p:spTree>
    <p:extLst>
      <p:ext uri="{BB962C8B-B14F-4D97-AF65-F5344CB8AC3E}">
        <p14:creationId xmlns:p14="http://schemas.microsoft.com/office/powerpoint/2010/main" val="12521055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CC8D16B-AD2A-49B4-BE58-C6A38ED5AD9E}" type="datetimeFigureOut">
              <a:rPr lang="en-US" smtClean="0"/>
              <a:t>10/4/2017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81AF1ED-1991-4D46-B59C-9C7A60642CC6}" type="slidenum">
              <a:rPr lang="en-US" smtClean="0"/>
              <a:t>‹#›</a:t>
            </a:fld>
            <a:endParaRPr lang="en-US" dirty="0"/>
          </a:p>
        </p:txBody>
      </p:sp>
    </p:spTree>
    <p:extLst>
      <p:ext uri="{BB962C8B-B14F-4D97-AF65-F5344CB8AC3E}">
        <p14:creationId xmlns:p14="http://schemas.microsoft.com/office/powerpoint/2010/main" val="4208991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CC8D16B-AD2A-49B4-BE58-C6A38ED5AD9E}" type="datetimeFigureOut">
              <a:rPr lang="en-US" smtClean="0"/>
              <a:t>10/4/2017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81AF1ED-1991-4D46-B59C-9C7A60642CC6}" type="slidenum">
              <a:rPr lang="en-US" smtClean="0"/>
              <a:t>‹#›</a:t>
            </a:fld>
            <a:endParaRPr lang="en-US" dirty="0"/>
          </a:p>
        </p:txBody>
      </p:sp>
    </p:spTree>
    <p:extLst>
      <p:ext uri="{BB962C8B-B14F-4D97-AF65-F5344CB8AC3E}">
        <p14:creationId xmlns:p14="http://schemas.microsoft.com/office/powerpoint/2010/main" val="42019477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C8D16B-AD2A-49B4-BE58-C6A38ED5AD9E}" type="datetimeFigureOut">
              <a:rPr lang="en-US" smtClean="0"/>
              <a:t>10/4/2017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81AF1ED-1991-4D46-B59C-9C7A60642CC6}" type="slidenum">
              <a:rPr lang="en-US" smtClean="0"/>
              <a:t>‹#›</a:t>
            </a:fld>
            <a:endParaRPr lang="en-US" dirty="0"/>
          </a:p>
        </p:txBody>
      </p:sp>
    </p:spTree>
    <p:extLst>
      <p:ext uri="{BB962C8B-B14F-4D97-AF65-F5344CB8AC3E}">
        <p14:creationId xmlns:p14="http://schemas.microsoft.com/office/powerpoint/2010/main" val="32490292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CC8D16B-AD2A-49B4-BE58-C6A38ED5AD9E}" type="datetimeFigureOut">
              <a:rPr lang="en-US" smtClean="0"/>
              <a:t>10/4/2017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81AF1ED-1991-4D46-B59C-9C7A60642CC6}" type="slidenum">
              <a:rPr lang="en-US" smtClean="0"/>
              <a:t>‹#›</a:t>
            </a:fld>
            <a:endParaRPr lang="en-US" dirty="0"/>
          </a:p>
        </p:txBody>
      </p:sp>
    </p:spTree>
    <p:extLst>
      <p:ext uri="{BB962C8B-B14F-4D97-AF65-F5344CB8AC3E}">
        <p14:creationId xmlns:p14="http://schemas.microsoft.com/office/powerpoint/2010/main" val="1876767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CC8D16B-AD2A-49B4-BE58-C6A38ED5AD9E}" type="datetimeFigureOut">
              <a:rPr lang="en-US" smtClean="0"/>
              <a:t>10/4/2017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81AF1ED-1991-4D46-B59C-9C7A60642CC6}" type="slidenum">
              <a:rPr lang="en-US" smtClean="0"/>
              <a:t>‹#›</a:t>
            </a:fld>
            <a:endParaRPr lang="en-US" dirty="0"/>
          </a:p>
        </p:txBody>
      </p:sp>
    </p:spTree>
    <p:extLst>
      <p:ext uri="{BB962C8B-B14F-4D97-AF65-F5344CB8AC3E}">
        <p14:creationId xmlns:p14="http://schemas.microsoft.com/office/powerpoint/2010/main" val="31317405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0" b="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C8D16B-AD2A-49B4-BE58-C6A38ED5AD9E}" type="datetimeFigureOut">
              <a:rPr lang="en-US" smtClean="0"/>
              <a:t>10/4/2017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1AF1ED-1991-4D46-B59C-9C7A60642CC6}" type="slidenum">
              <a:rPr lang="en-US" smtClean="0"/>
              <a:t>‹#›</a:t>
            </a:fld>
            <a:endParaRPr lang="en-US" dirty="0"/>
          </a:p>
        </p:txBody>
      </p:sp>
    </p:spTree>
    <p:extLst>
      <p:ext uri="{BB962C8B-B14F-4D97-AF65-F5344CB8AC3E}">
        <p14:creationId xmlns:p14="http://schemas.microsoft.com/office/powerpoint/2010/main" val="2938504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jpeg"/><Relationship Id="rId3" Type="http://schemas.openxmlformats.org/officeDocument/2006/relationships/image" Target="../media/image3.jpg"/><Relationship Id="rId7" Type="http://schemas.openxmlformats.org/officeDocument/2006/relationships/image" Target="../media/image7.jpeg"/><Relationship Id="rId12" Type="http://schemas.openxmlformats.org/officeDocument/2006/relationships/image" Target="../media/image12.jpeg"/><Relationship Id="rId17" Type="http://schemas.openxmlformats.org/officeDocument/2006/relationships/image" Target="../media/image17.jpeg"/><Relationship Id="rId2" Type="http://schemas.openxmlformats.org/officeDocument/2006/relationships/image" Target="../media/image2.jpg"/><Relationship Id="rId16" Type="http://schemas.openxmlformats.org/officeDocument/2006/relationships/image" Target="../media/image16.jpeg"/><Relationship Id="rId1" Type="http://schemas.openxmlformats.org/officeDocument/2006/relationships/slideLayout" Target="../slideLayouts/slideLayout1.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jpeg"/><Relationship Id="rId15" Type="http://schemas.openxmlformats.org/officeDocument/2006/relationships/image" Target="../media/image15.jpeg"/><Relationship Id="rId10" Type="http://schemas.openxmlformats.org/officeDocument/2006/relationships/image" Target="../media/image10.jpeg"/><Relationship Id="rId4" Type="http://schemas.openxmlformats.org/officeDocument/2006/relationships/image" Target="../media/image4.jpg"/><Relationship Id="rId9" Type="http://schemas.openxmlformats.org/officeDocument/2006/relationships/image" Target="../media/image9.jpeg"/><Relationship Id="rId14" Type="http://schemas.openxmlformats.org/officeDocument/2006/relationships/image" Target="../media/image14.jpeg"/></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8.jpg"/><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image" Target="../media/image4.jpg"/></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8.jpg"/><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4.jpg"/></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8.jp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4.jpg"/></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8.jpg"/><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4.jpg"/></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8.jpg"/><Relationship Id="rId1" Type="http://schemas.openxmlformats.org/officeDocument/2006/relationships/slideLayout" Target="../slideLayouts/slideLayout2.xml"/><Relationship Id="rId5" Type="http://schemas.openxmlformats.org/officeDocument/2006/relationships/image" Target="../media/image33.jpg"/><Relationship Id="rId4" Type="http://schemas.openxmlformats.org/officeDocument/2006/relationships/image" Target="../media/image4.jpg"/></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8.jpg"/><Relationship Id="rId1" Type="http://schemas.openxmlformats.org/officeDocument/2006/relationships/slideLayout" Target="../slideLayouts/slideLayout2.xml"/><Relationship Id="rId5" Type="http://schemas.openxmlformats.org/officeDocument/2006/relationships/image" Target="../media/image34.jpg"/><Relationship Id="rId4" Type="http://schemas.openxmlformats.org/officeDocument/2006/relationships/image" Target="../media/image4.jpg"/></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8.jp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4.jpg"/></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8.jp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4.jpg"/></Relationships>
</file>

<file path=ppt/slides/_rels/slide18.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3.jpg"/><Relationship Id="rId7" Type="http://schemas.openxmlformats.org/officeDocument/2006/relationships/image" Target="../media/image31.jpg"/><Relationship Id="rId12" Type="http://schemas.openxmlformats.org/officeDocument/2006/relationships/image" Target="../media/image43.jpg"/><Relationship Id="rId2" Type="http://schemas.openxmlformats.org/officeDocument/2006/relationships/image" Target="../media/image18.jpg"/><Relationship Id="rId1" Type="http://schemas.openxmlformats.org/officeDocument/2006/relationships/slideLayout" Target="../slideLayouts/slideLayout2.xml"/><Relationship Id="rId6" Type="http://schemas.openxmlformats.org/officeDocument/2006/relationships/image" Target="../media/image38.jpg"/><Relationship Id="rId11" Type="http://schemas.openxmlformats.org/officeDocument/2006/relationships/image" Target="../media/image42.jpg"/><Relationship Id="rId5" Type="http://schemas.openxmlformats.org/officeDocument/2006/relationships/image" Target="../media/image37.jpg"/><Relationship Id="rId10" Type="http://schemas.openxmlformats.org/officeDocument/2006/relationships/image" Target="../media/image41.jpg"/><Relationship Id="rId4" Type="http://schemas.openxmlformats.org/officeDocument/2006/relationships/image" Target="../media/image4.jpg"/><Relationship Id="rId9" Type="http://schemas.openxmlformats.org/officeDocument/2006/relationships/image" Target="../media/image40.jpg"/></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8.jpg"/><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8.jp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8.jp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jpg"/></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8.jp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8.jp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23.jpeg"/><Relationship Id="rId2" Type="http://schemas.openxmlformats.org/officeDocument/2006/relationships/image" Target="../media/image18.jpg"/><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jpeg"/><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8.jpg"/><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8.jpg"/><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hyperlink" Target="http://www.illinoiscrowdfundingnow.com/" TargetMode="External"/><Relationship Id="rId4" Type="http://schemas.openxmlformats.org/officeDocument/2006/relationships/image" Target="../media/image4.jpg"/></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8.jp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2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486400"/>
            <a:ext cx="9144000" cy="1371600"/>
          </a:xfrm>
          <a:prstGeom prst="rect">
            <a:avLst/>
          </a:prstGeom>
        </p:spPr>
      </p:pic>
      <p:sp>
        <p:nvSpPr>
          <p:cNvPr id="2" name="Title 1"/>
          <p:cNvSpPr>
            <a:spLocks noGrp="1"/>
          </p:cNvSpPr>
          <p:nvPr>
            <p:ph type="ctrTitle"/>
          </p:nvPr>
        </p:nvSpPr>
        <p:spPr>
          <a:xfrm>
            <a:off x="1219200" y="5486400"/>
            <a:ext cx="7924800" cy="1143000"/>
          </a:xfrm>
          <a:blipFill dpi="0" rotWithShape="1">
            <a:blip r:embed="rId4"/>
            <a:srcRect/>
            <a:stretch>
              <a:fillRect/>
            </a:stretch>
          </a:blipFill>
        </p:spPr>
        <p:txBody>
          <a:bodyPr>
            <a:noAutofit/>
          </a:bodyPr>
          <a:lstStyle/>
          <a:p>
            <a:r>
              <a:rPr lang="en-US" sz="2500" b="1" i="1" dirty="0">
                <a:solidFill>
                  <a:schemeClr val="bg1"/>
                </a:solidFill>
                <a:latin typeface="Arial" panose="020B0604020202020204" pitchFamily="34" charset="0"/>
                <a:cs typeface="Arial" panose="020B0604020202020204" pitchFamily="34" charset="0"/>
              </a:rPr>
              <a:t>UNDERSTANDING DEBT AND EQUITY CROWDFUNDING FROM A LEGAL PERSPECTIVE</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
            <a:ext cx="9144000" cy="5486400"/>
          </a:xfrm>
          <a:prstGeom prst="rect">
            <a:avLst/>
          </a:prstGeom>
        </p:spPr>
      </p:pic>
      <p:pic>
        <p:nvPicPr>
          <p:cNvPr id="8" name="Picture 7"/>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0" y="0"/>
            <a:ext cx="9144000" cy="5486400"/>
          </a:xfrm>
          <a:prstGeom prst="rect">
            <a:avLst/>
          </a:prstGeom>
        </p:spPr>
      </p:pic>
      <p:pic>
        <p:nvPicPr>
          <p:cNvPr id="9" name="Picture 8"/>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0" y="0"/>
            <a:ext cx="9144000" cy="5486400"/>
          </a:xfrm>
          <a:prstGeom prst="rect">
            <a:avLst/>
          </a:prstGeom>
        </p:spPr>
      </p:pic>
      <p:pic>
        <p:nvPicPr>
          <p:cNvPr id="10" name="Picture 9"/>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0" y="0"/>
            <a:ext cx="9144000" cy="5486400"/>
          </a:xfrm>
          <a:prstGeom prst="rect">
            <a:avLst/>
          </a:prstGeom>
        </p:spPr>
      </p:pic>
      <p:pic>
        <p:nvPicPr>
          <p:cNvPr id="12" name="Picture 11"/>
          <p:cNvPicPr>
            <a:picLocks/>
          </p:cNvPicPr>
          <p:nvPr/>
        </p:nvPicPr>
        <p:blipFill>
          <a:blip r:embed="rId9" cstate="print">
            <a:extLst>
              <a:ext uri="{28A0092B-C50C-407E-A947-70E740481C1C}">
                <a14:useLocalDpi xmlns:a14="http://schemas.microsoft.com/office/drawing/2010/main" val="0"/>
              </a:ext>
            </a:extLst>
          </a:blip>
          <a:stretch>
            <a:fillRect/>
          </a:stretch>
        </p:blipFill>
        <p:spPr>
          <a:xfrm>
            <a:off x="0" y="0"/>
            <a:ext cx="9144000" cy="5486400"/>
          </a:xfrm>
          <a:prstGeom prst="rect">
            <a:avLst/>
          </a:prstGeom>
        </p:spPr>
      </p:pic>
      <p:pic>
        <p:nvPicPr>
          <p:cNvPr id="13" name="Picture 12"/>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0" y="0"/>
            <a:ext cx="9144000" cy="5486400"/>
          </a:xfrm>
          <a:prstGeom prst="rect">
            <a:avLst/>
          </a:prstGeom>
        </p:spPr>
      </p:pic>
      <p:pic>
        <p:nvPicPr>
          <p:cNvPr id="14" name="Picture 13"/>
          <p:cNvPicPr>
            <a:picLocks/>
          </p:cNvPicPr>
          <p:nvPr/>
        </p:nvPicPr>
        <p:blipFill>
          <a:blip r:embed="rId11" cstate="print">
            <a:extLst>
              <a:ext uri="{28A0092B-C50C-407E-A947-70E740481C1C}">
                <a14:useLocalDpi xmlns:a14="http://schemas.microsoft.com/office/drawing/2010/main" val="0"/>
              </a:ext>
            </a:extLst>
          </a:blip>
          <a:stretch>
            <a:fillRect/>
          </a:stretch>
        </p:blipFill>
        <p:spPr>
          <a:xfrm>
            <a:off x="0" y="0"/>
            <a:ext cx="9144000" cy="5486400"/>
          </a:xfrm>
          <a:prstGeom prst="rect">
            <a:avLst/>
          </a:prstGeom>
        </p:spPr>
      </p:pic>
      <p:pic>
        <p:nvPicPr>
          <p:cNvPr id="15" name="Picture 14"/>
          <p:cNvPicPr>
            <a:picLocks/>
          </p:cNvPicPr>
          <p:nvPr/>
        </p:nvPicPr>
        <p:blipFill>
          <a:blip r:embed="rId12" cstate="print">
            <a:extLst>
              <a:ext uri="{28A0092B-C50C-407E-A947-70E740481C1C}">
                <a14:useLocalDpi xmlns:a14="http://schemas.microsoft.com/office/drawing/2010/main" val="0"/>
              </a:ext>
            </a:extLst>
          </a:blip>
          <a:stretch>
            <a:fillRect/>
          </a:stretch>
        </p:blipFill>
        <p:spPr>
          <a:xfrm>
            <a:off x="0" y="0"/>
            <a:ext cx="9144000" cy="0"/>
          </a:xfrm>
          <a:prstGeom prst="rect">
            <a:avLst/>
          </a:prstGeom>
        </p:spPr>
      </p:pic>
      <p:pic>
        <p:nvPicPr>
          <p:cNvPr id="20" name="Picture 19"/>
          <p:cNvPicPr>
            <a:picLocks/>
          </p:cNvPicPr>
          <p:nvPr/>
        </p:nvPicPr>
        <p:blipFill>
          <a:blip r:embed="rId13" cstate="print">
            <a:extLst>
              <a:ext uri="{28A0092B-C50C-407E-A947-70E740481C1C}">
                <a14:useLocalDpi xmlns:a14="http://schemas.microsoft.com/office/drawing/2010/main" val="0"/>
              </a:ext>
            </a:extLst>
          </a:blip>
          <a:stretch>
            <a:fillRect/>
          </a:stretch>
        </p:blipFill>
        <p:spPr>
          <a:xfrm>
            <a:off x="0" y="8468"/>
            <a:ext cx="9144000" cy="5486400"/>
          </a:xfrm>
          <a:prstGeom prst="rect">
            <a:avLst/>
          </a:prstGeom>
        </p:spPr>
      </p:pic>
      <p:pic>
        <p:nvPicPr>
          <p:cNvPr id="21" name="Picture 20"/>
          <p:cNvPicPr>
            <a:picLocks/>
          </p:cNvPicPr>
          <p:nvPr/>
        </p:nvPicPr>
        <p:blipFill>
          <a:blip r:embed="rId14" cstate="print">
            <a:extLst>
              <a:ext uri="{28A0092B-C50C-407E-A947-70E740481C1C}">
                <a14:useLocalDpi xmlns:a14="http://schemas.microsoft.com/office/drawing/2010/main" val="0"/>
              </a:ext>
            </a:extLst>
          </a:blip>
          <a:stretch>
            <a:fillRect/>
          </a:stretch>
        </p:blipFill>
        <p:spPr>
          <a:xfrm>
            <a:off x="0" y="0"/>
            <a:ext cx="9144000" cy="5486400"/>
          </a:xfrm>
          <a:prstGeom prst="rect">
            <a:avLst/>
          </a:prstGeom>
        </p:spPr>
      </p:pic>
      <p:pic>
        <p:nvPicPr>
          <p:cNvPr id="22" name="Picture 21"/>
          <p:cNvPicPr>
            <a:picLocks/>
          </p:cNvPicPr>
          <p:nvPr/>
        </p:nvPicPr>
        <p:blipFill>
          <a:blip r:embed="rId15" cstate="print">
            <a:extLst>
              <a:ext uri="{28A0092B-C50C-407E-A947-70E740481C1C}">
                <a14:useLocalDpi xmlns:a14="http://schemas.microsoft.com/office/drawing/2010/main" val="0"/>
              </a:ext>
            </a:extLst>
          </a:blip>
          <a:stretch>
            <a:fillRect/>
          </a:stretch>
        </p:blipFill>
        <p:spPr>
          <a:xfrm>
            <a:off x="0" y="0"/>
            <a:ext cx="9144000" cy="5486400"/>
          </a:xfrm>
          <a:prstGeom prst="rect">
            <a:avLst/>
          </a:prstGeom>
        </p:spPr>
      </p:pic>
      <p:pic>
        <p:nvPicPr>
          <p:cNvPr id="23" name="Picture 22"/>
          <p:cNvPicPr>
            <a:picLocks/>
          </p:cNvPicPr>
          <p:nvPr/>
        </p:nvPicPr>
        <p:blipFill>
          <a:blip r:embed="rId16" cstate="print">
            <a:extLst>
              <a:ext uri="{28A0092B-C50C-407E-A947-70E740481C1C}">
                <a14:useLocalDpi xmlns:a14="http://schemas.microsoft.com/office/drawing/2010/main" val="0"/>
              </a:ext>
            </a:extLst>
          </a:blip>
          <a:stretch>
            <a:fillRect/>
          </a:stretch>
        </p:blipFill>
        <p:spPr>
          <a:xfrm>
            <a:off x="0" y="0"/>
            <a:ext cx="9144000" cy="5486400"/>
          </a:xfrm>
          <a:prstGeom prst="rect">
            <a:avLst/>
          </a:prstGeom>
        </p:spPr>
      </p:pic>
      <p:pic>
        <p:nvPicPr>
          <p:cNvPr id="24" name="Picture 23"/>
          <p:cNvPicPr>
            <a:picLocks/>
          </p:cNvPicPr>
          <p:nvPr/>
        </p:nvPicPr>
        <p:blipFill>
          <a:blip r:embed="rId17" cstate="print">
            <a:extLst>
              <a:ext uri="{28A0092B-C50C-407E-A947-70E740481C1C}">
                <a14:useLocalDpi xmlns:a14="http://schemas.microsoft.com/office/drawing/2010/main" val="0"/>
              </a:ext>
            </a:extLst>
          </a:blip>
          <a:stretch>
            <a:fillRect/>
          </a:stretch>
        </p:blipFill>
        <p:spPr>
          <a:xfrm>
            <a:off x="0" y="0"/>
            <a:ext cx="9144000" cy="5486400"/>
          </a:xfrm>
          <a:prstGeom prst="rect">
            <a:avLst/>
          </a:prstGeom>
        </p:spPr>
      </p:pic>
    </p:spTree>
    <p:extLst>
      <p:ext uri="{BB962C8B-B14F-4D97-AF65-F5344CB8AC3E}">
        <p14:creationId xmlns:p14="http://schemas.microsoft.com/office/powerpoint/2010/main" val="3300571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500"/>
                                        <p:tgtEl>
                                          <p:spTgt spid="24"/>
                                        </p:tgtEl>
                                      </p:cBhvr>
                                    </p:animEffect>
                                  </p:childTnLst>
                                </p:cTn>
                              </p:par>
                            </p:childTnLst>
                          </p:cTn>
                        </p:par>
                        <p:par>
                          <p:cTn id="52" fill="hold">
                            <p:stCondLst>
                              <p:cond delay="6000"/>
                            </p:stCondLst>
                            <p:childTnLst>
                              <p:par>
                                <p:cTn id="53" presetID="6" presetClass="entr" presetSubtype="16" fill="hold" grpId="0" nodeType="afterEffect">
                                  <p:stCondLst>
                                    <p:cond delay="0"/>
                                  </p:stCondLst>
                                  <p:childTnLst>
                                    <p:set>
                                      <p:cBhvr>
                                        <p:cTn id="54" dur="1" fill="hold">
                                          <p:stCondLst>
                                            <p:cond delay="0"/>
                                          </p:stCondLst>
                                        </p:cTn>
                                        <p:tgtEl>
                                          <p:spTgt spid="2"/>
                                        </p:tgtEl>
                                        <p:attrNameLst>
                                          <p:attrName>style.visibility</p:attrName>
                                        </p:attrNameLst>
                                      </p:cBhvr>
                                      <p:to>
                                        <p:strVal val="visible"/>
                                      </p:to>
                                    </p:set>
                                    <p:animEffect transition="in" filter="circle(in)">
                                      <p:cBhvr>
                                        <p:cTn id="5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20000"/>
          </a:stretch>
        </a:blipFill>
        <a:effectLst/>
      </p:bgPr>
    </p:bg>
    <p:spTree>
      <p:nvGrpSpPr>
        <p:cNvPr id="1" name=""/>
        <p:cNvGrpSpPr/>
        <p:nvPr/>
      </p:nvGrpSpPr>
      <p:grpSpPr>
        <a:xfrm>
          <a:off x="0" y="0"/>
          <a:ext cx="0" cy="0"/>
          <a:chOff x="0" y="0"/>
          <a:chExt cx="0" cy="0"/>
        </a:xfrm>
      </p:grpSpPr>
      <p:pic>
        <p:nvPicPr>
          <p:cNvPr id="11" name="Picture 10"/>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0" y="0"/>
            <a:ext cx="9144000" cy="1295400"/>
          </a:xfrm>
          <a:prstGeom prst="rect">
            <a:avLst/>
          </a:prstGeom>
        </p:spPr>
      </p:pic>
      <p:sp>
        <p:nvSpPr>
          <p:cNvPr id="7" name="Title 6"/>
          <p:cNvSpPr>
            <a:spLocks noGrp="1"/>
          </p:cNvSpPr>
          <p:nvPr>
            <p:ph type="title"/>
          </p:nvPr>
        </p:nvSpPr>
        <p:spPr>
          <a:xfrm>
            <a:off x="228600" y="0"/>
            <a:ext cx="8915400" cy="1143000"/>
          </a:xfrm>
          <a:blipFill>
            <a:blip r:embed="rId4"/>
            <a:stretch>
              <a:fillRect/>
            </a:stretch>
          </a:blipFill>
        </p:spPr>
        <p:txBody>
          <a:bodyPr lIns="0" tIns="0" rIns="0">
            <a:normAutofit/>
          </a:bodyPr>
          <a:lstStyle/>
          <a:p>
            <a:r>
              <a:rPr lang="en-US" sz="3600" dirty="0">
                <a:solidFill>
                  <a:schemeClr val="bg1"/>
                </a:solidFill>
                <a:latin typeface="Arial" panose="020B0604020202020204" pitchFamily="34" charset="0"/>
                <a:cs typeface="Arial" panose="020B0604020202020204" pitchFamily="34" charset="0"/>
              </a:rPr>
              <a:t>Equity-Based Crowdfunding</a:t>
            </a:r>
          </a:p>
        </p:txBody>
      </p:sp>
      <p:sp>
        <p:nvSpPr>
          <p:cNvPr id="10" name="Content Placeholder 9"/>
          <p:cNvSpPr>
            <a:spLocks noGrp="1"/>
          </p:cNvSpPr>
          <p:nvPr>
            <p:ph idx="1"/>
          </p:nvPr>
        </p:nvSpPr>
        <p:spPr>
          <a:xfrm>
            <a:off x="228600" y="2057399"/>
            <a:ext cx="2895600" cy="4343401"/>
          </a:xfrm>
        </p:spPr>
        <p:txBody>
          <a:bodyPr>
            <a:normAutofit/>
          </a:bodyPr>
          <a:lstStyle/>
          <a:p>
            <a:pPr algn="just"/>
            <a:r>
              <a:rPr lang="en-US" sz="1200" b="1" dirty="0"/>
              <a:t>For this example we will assume the subject “campaign” is for an investment in a real estate project (</a:t>
            </a:r>
            <a:r>
              <a:rPr lang="en-US" sz="1200" b="1" i="1" dirty="0"/>
              <a:t>a build and sell project</a:t>
            </a:r>
            <a:r>
              <a:rPr lang="en-US" sz="1200" b="1" dirty="0"/>
              <a:t>)  by a company (</a:t>
            </a:r>
            <a:r>
              <a:rPr lang="en-US" sz="1200" b="1" i="1" dirty="0"/>
              <a:t>here an LLC</a:t>
            </a:r>
            <a:r>
              <a:rPr lang="en-US" sz="1200" b="1" dirty="0"/>
              <a:t>) set up by a real estate developer specifically for  the subject project  (</a:t>
            </a:r>
            <a:r>
              <a:rPr lang="en-US" sz="1200" b="1" i="1" dirty="0"/>
              <a:t>the “Company”</a:t>
            </a:r>
            <a:r>
              <a:rPr lang="en-US" sz="1200" b="1" dirty="0"/>
              <a:t>)</a:t>
            </a:r>
          </a:p>
          <a:p>
            <a:pPr algn="just"/>
            <a:r>
              <a:rPr lang="en-US" sz="1200" b="1" dirty="0"/>
              <a:t>“Crowd” investors decide to invest in the campaign and deposit funds to the Crowdfunding Portal</a:t>
            </a:r>
          </a:p>
          <a:p>
            <a:pPr algn="just"/>
            <a:r>
              <a:rPr lang="en-US" sz="1200" b="1" dirty="0"/>
              <a:t>When the offering is complete, the Crowdfunding Portal transfers these funds to the Company </a:t>
            </a:r>
          </a:p>
          <a:p>
            <a:pPr algn="just"/>
            <a:r>
              <a:rPr lang="en-US" sz="1200" b="1" dirty="0"/>
              <a:t>The Company will use these funds to invest in the subject real estate project</a:t>
            </a:r>
          </a:p>
          <a:p>
            <a:pPr algn="just"/>
            <a:r>
              <a:rPr lang="en-US" sz="1200" b="1" dirty="0"/>
              <a:t>In return for their investment each crowd investor will receive a percentage ownership interest in the Company (and its assets). </a:t>
            </a:r>
            <a:r>
              <a:rPr lang="en-US" sz="1200" b="1" i="1" u="sng" dirty="0"/>
              <a:t>NOTE</a:t>
            </a:r>
            <a:r>
              <a:rPr lang="en-US" sz="1200" b="1" i="1" dirty="0"/>
              <a:t>: interests are pro-rata here simply for illustration purposes; </a:t>
            </a:r>
            <a:r>
              <a:rPr lang="en-US" sz="1200" b="1" i="1" u="sng" dirty="0"/>
              <a:t>NOT</a:t>
            </a:r>
            <a:r>
              <a:rPr lang="en-US" sz="1200" b="1" i="1" dirty="0"/>
              <a:t> required</a:t>
            </a:r>
            <a:endParaRPr lang="en-US" sz="1200" b="1" dirty="0"/>
          </a:p>
        </p:txBody>
      </p:sp>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7352" y="2133600"/>
            <a:ext cx="5718048" cy="4539823"/>
          </a:xfrm>
          <a:prstGeom prst="rect">
            <a:avLst/>
          </a:prstGeom>
        </p:spPr>
      </p:pic>
      <p:sp>
        <p:nvSpPr>
          <p:cNvPr id="12" name="Content Placeholder 9"/>
          <p:cNvSpPr txBox="1">
            <a:spLocks/>
          </p:cNvSpPr>
          <p:nvPr/>
        </p:nvSpPr>
        <p:spPr>
          <a:xfrm>
            <a:off x="228600" y="1608667"/>
            <a:ext cx="8686800" cy="2362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just"/>
            <a:r>
              <a:rPr lang="en-US" sz="2200" b="1" dirty="0"/>
              <a:t>What is happening in a Typical Equity-Based Crowdfunding Campaign?</a:t>
            </a:r>
          </a:p>
        </p:txBody>
      </p:sp>
    </p:spTree>
    <p:extLst>
      <p:ext uri="{BB962C8B-B14F-4D97-AF65-F5344CB8AC3E}">
        <p14:creationId xmlns:p14="http://schemas.microsoft.com/office/powerpoint/2010/main" val="790902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xEl>
                                              <p:pRg st="1" end="1"/>
                                            </p:txEl>
                                          </p:spTgt>
                                        </p:tgtEl>
                                        <p:attrNameLst>
                                          <p:attrName>style.visibility</p:attrName>
                                        </p:attrNameLst>
                                      </p:cBhvr>
                                      <p:to>
                                        <p:strVal val="visible"/>
                                      </p:to>
                                    </p:set>
                                    <p:animEffect transition="in" filter="fade">
                                      <p:cBhvr>
                                        <p:cTn id="16" dur="500"/>
                                        <p:tgtEl>
                                          <p:spTgt spid="1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Effect transition="in" filter="fade">
                                      <p:cBhvr>
                                        <p:cTn id="21" dur="500"/>
                                        <p:tgtEl>
                                          <p:spTgt spid="10">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Effect transition="in" filter="fade">
                                      <p:cBhvr>
                                        <p:cTn id="26" dur="500"/>
                                        <p:tgtEl>
                                          <p:spTgt spid="10">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txEl>
                                              <p:pRg st="4" end="4"/>
                                            </p:txEl>
                                          </p:spTgt>
                                        </p:tgtEl>
                                        <p:attrNameLst>
                                          <p:attrName>style.visibility</p:attrName>
                                        </p:attrNameLst>
                                      </p:cBhvr>
                                      <p:to>
                                        <p:strVal val="visible"/>
                                      </p:to>
                                    </p:set>
                                    <p:animEffect transition="in" filter="fade">
                                      <p:cBhvr>
                                        <p:cTn id="31" dur="500"/>
                                        <p:tgtEl>
                                          <p:spTgt spid="10">
                                            <p:txEl>
                                              <p:pRg st="4" end="4"/>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2"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20000"/>
          </a:stretch>
        </a:blipFill>
        <a:effectLst/>
      </p:bgPr>
    </p:bg>
    <p:spTree>
      <p:nvGrpSpPr>
        <p:cNvPr id="1" name=""/>
        <p:cNvGrpSpPr/>
        <p:nvPr/>
      </p:nvGrpSpPr>
      <p:grpSpPr>
        <a:xfrm>
          <a:off x="0" y="0"/>
          <a:ext cx="0" cy="0"/>
          <a:chOff x="0" y="0"/>
          <a:chExt cx="0" cy="0"/>
        </a:xfrm>
      </p:grpSpPr>
      <p:pic>
        <p:nvPicPr>
          <p:cNvPr id="11" name="Picture 10"/>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0" y="0"/>
            <a:ext cx="9144000" cy="1295400"/>
          </a:xfrm>
          <a:prstGeom prst="rect">
            <a:avLst/>
          </a:prstGeom>
        </p:spPr>
      </p:pic>
      <p:sp>
        <p:nvSpPr>
          <p:cNvPr id="7" name="Title 6"/>
          <p:cNvSpPr>
            <a:spLocks noGrp="1"/>
          </p:cNvSpPr>
          <p:nvPr>
            <p:ph type="title"/>
          </p:nvPr>
        </p:nvSpPr>
        <p:spPr>
          <a:xfrm>
            <a:off x="228600" y="0"/>
            <a:ext cx="8915400" cy="1143000"/>
          </a:xfrm>
          <a:blipFill>
            <a:blip r:embed="rId4"/>
            <a:stretch>
              <a:fillRect/>
            </a:stretch>
          </a:blipFill>
        </p:spPr>
        <p:txBody>
          <a:bodyPr lIns="0" tIns="0" rIns="0">
            <a:normAutofit/>
          </a:bodyPr>
          <a:lstStyle/>
          <a:p>
            <a:r>
              <a:rPr lang="en-US" sz="3600" dirty="0">
                <a:solidFill>
                  <a:schemeClr val="bg1"/>
                </a:solidFill>
                <a:latin typeface="Arial" panose="020B0604020202020204" pitchFamily="34" charset="0"/>
                <a:cs typeface="Arial" panose="020B0604020202020204" pitchFamily="34" charset="0"/>
              </a:rPr>
              <a:t>Equity-Based Crowdfunding</a:t>
            </a:r>
          </a:p>
        </p:txBody>
      </p:sp>
      <p:sp>
        <p:nvSpPr>
          <p:cNvPr id="10" name="Content Placeholder 9"/>
          <p:cNvSpPr>
            <a:spLocks noGrp="1"/>
          </p:cNvSpPr>
          <p:nvPr>
            <p:ph idx="1"/>
          </p:nvPr>
        </p:nvSpPr>
        <p:spPr>
          <a:xfrm>
            <a:off x="152400" y="1447800"/>
            <a:ext cx="8686800" cy="990600"/>
          </a:xfrm>
        </p:spPr>
        <p:txBody>
          <a:bodyPr>
            <a:normAutofit/>
          </a:bodyPr>
          <a:lstStyle/>
          <a:p>
            <a:pPr algn="just"/>
            <a:r>
              <a:rPr lang="en-US" sz="2200" b="1" dirty="0"/>
              <a:t>How Do Investors Make Money in a Typical Equity-Based Crowdfunding Campaign?</a:t>
            </a:r>
          </a:p>
        </p:txBody>
      </p:sp>
      <p:sp>
        <p:nvSpPr>
          <p:cNvPr id="8" name="Content Placeholder 9"/>
          <p:cNvSpPr txBox="1">
            <a:spLocks/>
          </p:cNvSpPr>
          <p:nvPr/>
        </p:nvSpPr>
        <p:spPr>
          <a:xfrm>
            <a:off x="419100" y="3377074"/>
            <a:ext cx="4838700" cy="241758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just"/>
            <a:endParaRPr lang="en-US" sz="2400" dirty="0"/>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00375" y="2161616"/>
            <a:ext cx="5838825" cy="3914775"/>
          </a:xfrm>
          <a:prstGeom prst="rect">
            <a:avLst/>
          </a:prstGeom>
        </p:spPr>
      </p:pic>
      <p:sp>
        <p:nvSpPr>
          <p:cNvPr id="13" name="Content Placeholder 9"/>
          <p:cNvSpPr txBox="1">
            <a:spLocks/>
          </p:cNvSpPr>
          <p:nvPr/>
        </p:nvSpPr>
        <p:spPr>
          <a:xfrm>
            <a:off x="228600" y="2209800"/>
            <a:ext cx="2609850" cy="389572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just"/>
            <a:r>
              <a:rPr lang="en-US" sz="1200" b="1" dirty="0"/>
              <a:t>Continuing with the previous example, as “equity” holders investors are betting that they will make a profit upon the eventual sale of the subject real estate project</a:t>
            </a:r>
          </a:p>
          <a:p>
            <a:pPr algn="just"/>
            <a:r>
              <a:rPr lang="en-US" sz="1200" b="1" dirty="0"/>
              <a:t>Upon completion of the underlying real estate project the Company will sell it and the proceeds will go to the Company who will then distribute the proceeds (</a:t>
            </a:r>
            <a:r>
              <a:rPr lang="en-US" sz="1200" b="1" i="1" dirty="0"/>
              <a:t>in this case 100% of the proceeds</a:t>
            </a:r>
            <a:r>
              <a:rPr lang="en-US" sz="1200" b="1" dirty="0"/>
              <a:t>) to the owners  </a:t>
            </a:r>
          </a:p>
          <a:p>
            <a:pPr algn="just"/>
            <a:r>
              <a:rPr lang="en-US" sz="1200" b="1" dirty="0"/>
              <a:t>Each of the investors is an “owner” of a certain percentage of the Company</a:t>
            </a:r>
          </a:p>
          <a:p>
            <a:pPr algn="just"/>
            <a:r>
              <a:rPr lang="en-US" sz="1200" b="1" dirty="0"/>
              <a:t>As a result each investor will receive a pro-rata share of the proceeds from the sale </a:t>
            </a:r>
          </a:p>
        </p:txBody>
      </p:sp>
    </p:spTree>
    <p:extLst>
      <p:ext uri="{BB962C8B-B14F-4D97-AF65-F5344CB8AC3E}">
        <p14:creationId xmlns:p14="http://schemas.microsoft.com/office/powerpoint/2010/main" val="879285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fade">
                                      <p:cBhvr>
                                        <p:cTn id="17" dur="500"/>
                                        <p:tgtEl>
                                          <p:spTgt spid="1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fade">
                                      <p:cBhvr>
                                        <p:cTn id="22" dur="500"/>
                                        <p:tgtEl>
                                          <p:spTgt spid="1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xEl>
                                              <p:pRg st="3" end="3"/>
                                            </p:txEl>
                                          </p:spTgt>
                                        </p:tgtEl>
                                        <p:attrNameLst>
                                          <p:attrName>style.visibility</p:attrName>
                                        </p:attrNameLst>
                                      </p:cBhvr>
                                      <p:to>
                                        <p:strVal val="visible"/>
                                      </p:to>
                                    </p:set>
                                    <p:animEffect transition="in" filter="fade">
                                      <p:cBhvr>
                                        <p:cTn id="27" dur="500"/>
                                        <p:tgtEl>
                                          <p:spTgt spid="13">
                                            <p:txEl>
                                              <p:pRg st="3" end="3"/>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20000"/>
          </a:stretch>
        </a:blipFill>
        <a:effectLst/>
      </p:bgPr>
    </p:bg>
    <p:spTree>
      <p:nvGrpSpPr>
        <p:cNvPr id="1" name=""/>
        <p:cNvGrpSpPr/>
        <p:nvPr/>
      </p:nvGrpSpPr>
      <p:grpSpPr>
        <a:xfrm>
          <a:off x="0" y="0"/>
          <a:ext cx="0" cy="0"/>
          <a:chOff x="0" y="0"/>
          <a:chExt cx="0" cy="0"/>
        </a:xfrm>
      </p:grpSpPr>
      <p:pic>
        <p:nvPicPr>
          <p:cNvPr id="11" name="Picture 10"/>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0" y="0"/>
            <a:ext cx="9144000" cy="1295400"/>
          </a:xfrm>
          <a:prstGeom prst="rect">
            <a:avLst/>
          </a:prstGeom>
        </p:spPr>
      </p:pic>
      <p:sp>
        <p:nvSpPr>
          <p:cNvPr id="7" name="Title 6"/>
          <p:cNvSpPr>
            <a:spLocks noGrp="1"/>
          </p:cNvSpPr>
          <p:nvPr>
            <p:ph type="title"/>
          </p:nvPr>
        </p:nvSpPr>
        <p:spPr>
          <a:xfrm>
            <a:off x="228600" y="0"/>
            <a:ext cx="8915400" cy="1143000"/>
          </a:xfrm>
          <a:blipFill>
            <a:blip r:embed="rId4"/>
            <a:stretch>
              <a:fillRect/>
            </a:stretch>
          </a:blipFill>
        </p:spPr>
        <p:txBody>
          <a:bodyPr lIns="0" tIns="0" rIns="0">
            <a:normAutofit/>
          </a:bodyPr>
          <a:lstStyle/>
          <a:p>
            <a:r>
              <a:rPr lang="en-US" sz="3400" dirty="0">
                <a:solidFill>
                  <a:schemeClr val="bg1"/>
                </a:solidFill>
                <a:latin typeface="Arial" panose="020B0604020202020204" pitchFamily="34" charset="0"/>
                <a:cs typeface="Arial" panose="020B0604020202020204" pitchFamily="34" charset="0"/>
              </a:rPr>
              <a:t>Equity-Based Crowdfunding - Documentation</a:t>
            </a:r>
          </a:p>
        </p:txBody>
      </p:sp>
      <p:sp>
        <p:nvSpPr>
          <p:cNvPr id="10" name="Content Placeholder 9"/>
          <p:cNvSpPr>
            <a:spLocks noGrp="1"/>
          </p:cNvSpPr>
          <p:nvPr>
            <p:ph idx="1"/>
          </p:nvPr>
        </p:nvSpPr>
        <p:spPr>
          <a:xfrm>
            <a:off x="228600" y="1600200"/>
            <a:ext cx="8229600" cy="4525963"/>
          </a:xfrm>
        </p:spPr>
        <p:txBody>
          <a:bodyPr>
            <a:normAutofit fontScale="92500" lnSpcReduction="20000"/>
          </a:bodyPr>
          <a:lstStyle/>
          <a:p>
            <a:r>
              <a:rPr lang="en-US" sz="2400" b="1" u="sng" dirty="0"/>
              <a:t>1 Transaction </a:t>
            </a:r>
            <a:r>
              <a:rPr lang="en-US" sz="2400" dirty="0"/>
              <a:t>– Investor Investment/Subscription in Company</a:t>
            </a:r>
          </a:p>
          <a:p>
            <a:r>
              <a:rPr lang="en-US" sz="2400" b="1" u="sng" dirty="0"/>
              <a:t>Basic Transaction Documentation</a:t>
            </a:r>
            <a:r>
              <a:rPr lang="en-US" sz="2400" dirty="0"/>
              <a:t>:</a:t>
            </a:r>
          </a:p>
          <a:p>
            <a:pPr lvl="1"/>
            <a:r>
              <a:rPr lang="en-US" sz="2000" dirty="0"/>
              <a:t>Private Placement Memorandum (PPM)</a:t>
            </a:r>
          </a:p>
          <a:p>
            <a:pPr lvl="2"/>
            <a:r>
              <a:rPr lang="en-US" sz="1600" i="1" dirty="0"/>
              <a:t>See CFIRA Recommendations</a:t>
            </a:r>
          </a:p>
          <a:p>
            <a:pPr lvl="1"/>
            <a:r>
              <a:rPr lang="en-US" sz="2000" dirty="0"/>
              <a:t>Subscription Agreement;</a:t>
            </a:r>
          </a:p>
          <a:p>
            <a:pPr lvl="1"/>
            <a:r>
              <a:rPr lang="en-US" sz="2000" dirty="0"/>
              <a:t>Operating Agreement (</a:t>
            </a:r>
            <a:r>
              <a:rPr lang="en-US" sz="2000" i="1" dirty="0"/>
              <a:t>2 classes of interests</a:t>
            </a:r>
            <a:r>
              <a:rPr lang="en-US" sz="2000" dirty="0"/>
              <a:t>);</a:t>
            </a:r>
          </a:p>
          <a:p>
            <a:pPr lvl="1"/>
            <a:r>
              <a:rPr lang="en-US" sz="2000" dirty="0"/>
              <a:t>Escrow Agreement (</a:t>
            </a:r>
            <a:r>
              <a:rPr lang="en-US" sz="2000" i="1" dirty="0"/>
              <a:t>for transaction proceeds</a:t>
            </a:r>
            <a:r>
              <a:rPr lang="en-US" sz="2000" dirty="0"/>
              <a:t>)</a:t>
            </a:r>
          </a:p>
          <a:p>
            <a:r>
              <a:rPr lang="en-US" sz="2400" b="1" u="sng" dirty="0"/>
              <a:t>Securities Documentation</a:t>
            </a:r>
            <a:r>
              <a:rPr lang="en-US" sz="2400" dirty="0"/>
              <a:t>:</a:t>
            </a:r>
          </a:p>
          <a:p>
            <a:pPr lvl="1"/>
            <a:r>
              <a:rPr lang="en-US" sz="2000" dirty="0"/>
              <a:t>Investor Questionnaire Materials;</a:t>
            </a:r>
          </a:p>
          <a:p>
            <a:pPr lvl="1"/>
            <a:r>
              <a:rPr lang="en-US" sz="2000" dirty="0"/>
              <a:t>SEC/Blue Sky filings</a:t>
            </a:r>
          </a:p>
          <a:p>
            <a:r>
              <a:rPr lang="en-US" sz="2400" b="1" u="sng" dirty="0"/>
              <a:t>General Due Diligence</a:t>
            </a:r>
            <a:r>
              <a:rPr lang="en-US" sz="2400" dirty="0"/>
              <a:t>:</a:t>
            </a:r>
          </a:p>
          <a:p>
            <a:pPr lvl="1"/>
            <a:r>
              <a:rPr lang="en-US" sz="2000" dirty="0"/>
              <a:t>Company Organization Documents;</a:t>
            </a:r>
          </a:p>
          <a:p>
            <a:pPr lvl="1"/>
            <a:r>
              <a:rPr lang="en-US" sz="2000" dirty="0"/>
              <a:t>Company Specific Risks (</a:t>
            </a:r>
            <a:r>
              <a:rPr lang="en-US" sz="2000" i="1" dirty="0"/>
              <a:t>for inclusion in PPM</a:t>
            </a:r>
            <a:r>
              <a:rPr lang="en-US" sz="2000" dirty="0"/>
              <a:t>);</a:t>
            </a:r>
          </a:p>
          <a:p>
            <a:pPr lvl="1"/>
            <a:r>
              <a:rPr lang="en-US" sz="2000" dirty="0"/>
              <a:t>Company Financials (</a:t>
            </a:r>
            <a:r>
              <a:rPr lang="en-US" sz="2000" i="1" dirty="0"/>
              <a:t>audited, reviewed, internally prepared</a:t>
            </a:r>
            <a:r>
              <a:rPr lang="en-US" sz="2000" dirty="0"/>
              <a:t>);</a:t>
            </a:r>
          </a:p>
          <a:p>
            <a:pPr lvl="1"/>
            <a:r>
              <a:rPr lang="en-US" sz="2000" dirty="0"/>
              <a:t>“Bad Actor” searches on officers and directors</a:t>
            </a:r>
          </a:p>
          <a:p>
            <a:pPr lvl="1"/>
            <a:endParaRPr lang="en-US" sz="2000" dirty="0"/>
          </a:p>
          <a:p>
            <a:pPr lvl="1"/>
            <a:endParaRPr lang="en-US" sz="2000" dirty="0"/>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15000" y="2590800"/>
            <a:ext cx="3215458" cy="2209800"/>
          </a:xfrm>
          <a:prstGeom prst="rect">
            <a:avLst/>
          </a:prstGeom>
        </p:spPr>
      </p:pic>
    </p:spTree>
    <p:extLst>
      <p:ext uri="{BB962C8B-B14F-4D97-AF65-F5344CB8AC3E}">
        <p14:creationId xmlns:p14="http://schemas.microsoft.com/office/powerpoint/2010/main" val="3464853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Effect transition="in" filter="fade">
                                      <p:cBhvr>
                                        <p:cTn id="15" dur="500"/>
                                        <p:tgtEl>
                                          <p:spTgt spid="10">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xEl>
                                              <p:pRg st="3" end="3"/>
                                            </p:txEl>
                                          </p:spTgt>
                                        </p:tgtEl>
                                        <p:attrNameLst>
                                          <p:attrName>style.visibility</p:attrName>
                                        </p:attrNameLst>
                                      </p:cBhvr>
                                      <p:to>
                                        <p:strVal val="visible"/>
                                      </p:to>
                                    </p:set>
                                    <p:animEffect transition="in" filter="fade">
                                      <p:cBhvr>
                                        <p:cTn id="18" dur="500"/>
                                        <p:tgtEl>
                                          <p:spTgt spid="10">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xEl>
                                              <p:pRg st="4" end="4"/>
                                            </p:txEl>
                                          </p:spTgt>
                                        </p:tgtEl>
                                        <p:attrNameLst>
                                          <p:attrName>style.visibility</p:attrName>
                                        </p:attrNameLst>
                                      </p:cBhvr>
                                      <p:to>
                                        <p:strVal val="visible"/>
                                      </p:to>
                                    </p:set>
                                    <p:animEffect transition="in" filter="fade">
                                      <p:cBhvr>
                                        <p:cTn id="21" dur="500"/>
                                        <p:tgtEl>
                                          <p:spTgt spid="10">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xEl>
                                              <p:pRg st="5" end="5"/>
                                            </p:txEl>
                                          </p:spTgt>
                                        </p:tgtEl>
                                        <p:attrNameLst>
                                          <p:attrName>style.visibility</p:attrName>
                                        </p:attrNameLst>
                                      </p:cBhvr>
                                      <p:to>
                                        <p:strVal val="visible"/>
                                      </p:to>
                                    </p:set>
                                    <p:animEffect transition="in" filter="fade">
                                      <p:cBhvr>
                                        <p:cTn id="24" dur="500"/>
                                        <p:tgtEl>
                                          <p:spTgt spid="10">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
                                            <p:txEl>
                                              <p:pRg st="6" end="6"/>
                                            </p:txEl>
                                          </p:spTgt>
                                        </p:tgtEl>
                                        <p:attrNameLst>
                                          <p:attrName>style.visibility</p:attrName>
                                        </p:attrNameLst>
                                      </p:cBhvr>
                                      <p:to>
                                        <p:strVal val="visible"/>
                                      </p:to>
                                    </p:set>
                                    <p:animEffect transition="in" filter="fade">
                                      <p:cBhvr>
                                        <p:cTn id="27" dur="500"/>
                                        <p:tgtEl>
                                          <p:spTgt spid="10">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20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xEl>
                                              <p:pRg st="7" end="7"/>
                                            </p:txEl>
                                          </p:spTgt>
                                        </p:tgtEl>
                                        <p:attrNameLst>
                                          <p:attrName>style.visibility</p:attrName>
                                        </p:attrNameLst>
                                      </p:cBhvr>
                                      <p:to>
                                        <p:strVal val="visible"/>
                                      </p:to>
                                    </p:set>
                                    <p:animEffect transition="in" filter="fade">
                                      <p:cBhvr>
                                        <p:cTn id="35" dur="500"/>
                                        <p:tgtEl>
                                          <p:spTgt spid="10">
                                            <p:txEl>
                                              <p:pRg st="7" end="7"/>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0">
                                            <p:txEl>
                                              <p:pRg st="8" end="8"/>
                                            </p:txEl>
                                          </p:spTgt>
                                        </p:tgtEl>
                                        <p:attrNameLst>
                                          <p:attrName>style.visibility</p:attrName>
                                        </p:attrNameLst>
                                      </p:cBhvr>
                                      <p:to>
                                        <p:strVal val="visible"/>
                                      </p:to>
                                    </p:set>
                                    <p:animEffect transition="in" filter="fade">
                                      <p:cBhvr>
                                        <p:cTn id="38" dur="500"/>
                                        <p:tgtEl>
                                          <p:spTgt spid="10">
                                            <p:txEl>
                                              <p:pRg st="8" end="8"/>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0">
                                            <p:txEl>
                                              <p:pRg st="9" end="9"/>
                                            </p:txEl>
                                          </p:spTgt>
                                        </p:tgtEl>
                                        <p:attrNameLst>
                                          <p:attrName>style.visibility</p:attrName>
                                        </p:attrNameLst>
                                      </p:cBhvr>
                                      <p:to>
                                        <p:strVal val="visible"/>
                                      </p:to>
                                    </p:set>
                                    <p:animEffect transition="in" filter="fade">
                                      <p:cBhvr>
                                        <p:cTn id="41" dur="500"/>
                                        <p:tgtEl>
                                          <p:spTgt spid="10">
                                            <p:txEl>
                                              <p:pRg st="9" end="9"/>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0">
                                            <p:txEl>
                                              <p:pRg st="10" end="10"/>
                                            </p:txEl>
                                          </p:spTgt>
                                        </p:tgtEl>
                                        <p:attrNameLst>
                                          <p:attrName>style.visibility</p:attrName>
                                        </p:attrNameLst>
                                      </p:cBhvr>
                                      <p:to>
                                        <p:strVal val="visible"/>
                                      </p:to>
                                    </p:set>
                                    <p:animEffect transition="in" filter="fade">
                                      <p:cBhvr>
                                        <p:cTn id="46" dur="500"/>
                                        <p:tgtEl>
                                          <p:spTgt spid="10">
                                            <p:txEl>
                                              <p:pRg st="10" end="1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0">
                                            <p:txEl>
                                              <p:pRg st="11" end="11"/>
                                            </p:txEl>
                                          </p:spTgt>
                                        </p:tgtEl>
                                        <p:attrNameLst>
                                          <p:attrName>style.visibility</p:attrName>
                                        </p:attrNameLst>
                                      </p:cBhvr>
                                      <p:to>
                                        <p:strVal val="visible"/>
                                      </p:to>
                                    </p:set>
                                    <p:animEffect transition="in" filter="fade">
                                      <p:cBhvr>
                                        <p:cTn id="49" dur="500"/>
                                        <p:tgtEl>
                                          <p:spTgt spid="10">
                                            <p:txEl>
                                              <p:pRg st="11" end="11"/>
                                            </p:tx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0">
                                            <p:txEl>
                                              <p:pRg st="12" end="12"/>
                                            </p:txEl>
                                          </p:spTgt>
                                        </p:tgtEl>
                                        <p:attrNameLst>
                                          <p:attrName>style.visibility</p:attrName>
                                        </p:attrNameLst>
                                      </p:cBhvr>
                                      <p:to>
                                        <p:strVal val="visible"/>
                                      </p:to>
                                    </p:set>
                                    <p:animEffect transition="in" filter="fade">
                                      <p:cBhvr>
                                        <p:cTn id="52" dur="500"/>
                                        <p:tgtEl>
                                          <p:spTgt spid="10">
                                            <p:txEl>
                                              <p:pRg st="12" end="12"/>
                                            </p:tx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0">
                                            <p:txEl>
                                              <p:pRg st="13" end="13"/>
                                            </p:txEl>
                                          </p:spTgt>
                                        </p:tgtEl>
                                        <p:attrNameLst>
                                          <p:attrName>style.visibility</p:attrName>
                                        </p:attrNameLst>
                                      </p:cBhvr>
                                      <p:to>
                                        <p:strVal val="visible"/>
                                      </p:to>
                                    </p:set>
                                    <p:animEffect transition="in" filter="fade">
                                      <p:cBhvr>
                                        <p:cTn id="55" dur="500"/>
                                        <p:tgtEl>
                                          <p:spTgt spid="10">
                                            <p:txEl>
                                              <p:pRg st="13" end="13"/>
                                            </p:tx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0">
                                            <p:txEl>
                                              <p:pRg st="14" end="14"/>
                                            </p:txEl>
                                          </p:spTgt>
                                        </p:tgtEl>
                                        <p:attrNameLst>
                                          <p:attrName>style.visibility</p:attrName>
                                        </p:attrNameLst>
                                      </p:cBhvr>
                                      <p:to>
                                        <p:strVal val="visible"/>
                                      </p:to>
                                    </p:set>
                                    <p:animEffect transition="in" filter="fade">
                                      <p:cBhvr>
                                        <p:cTn id="58" dur="500"/>
                                        <p:tgtEl>
                                          <p:spTgt spid="10">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20000"/>
          </a:stretch>
        </a:blipFill>
        <a:effectLst/>
      </p:bgPr>
    </p:bg>
    <p:spTree>
      <p:nvGrpSpPr>
        <p:cNvPr id="1" name=""/>
        <p:cNvGrpSpPr/>
        <p:nvPr/>
      </p:nvGrpSpPr>
      <p:grpSpPr>
        <a:xfrm>
          <a:off x="0" y="0"/>
          <a:ext cx="0" cy="0"/>
          <a:chOff x="0" y="0"/>
          <a:chExt cx="0" cy="0"/>
        </a:xfrm>
      </p:grpSpPr>
      <p:pic>
        <p:nvPicPr>
          <p:cNvPr id="11" name="Picture 10"/>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0" y="0"/>
            <a:ext cx="9144000" cy="1295400"/>
          </a:xfrm>
          <a:prstGeom prst="rect">
            <a:avLst/>
          </a:prstGeom>
        </p:spPr>
      </p:pic>
      <p:sp>
        <p:nvSpPr>
          <p:cNvPr id="7" name="Title 6"/>
          <p:cNvSpPr>
            <a:spLocks noGrp="1"/>
          </p:cNvSpPr>
          <p:nvPr>
            <p:ph type="title"/>
          </p:nvPr>
        </p:nvSpPr>
        <p:spPr>
          <a:xfrm>
            <a:off x="228600" y="0"/>
            <a:ext cx="8915400" cy="1143000"/>
          </a:xfrm>
          <a:blipFill>
            <a:blip r:embed="rId4"/>
            <a:stretch>
              <a:fillRect/>
            </a:stretch>
          </a:blipFill>
        </p:spPr>
        <p:txBody>
          <a:bodyPr lIns="0" tIns="0" rIns="0">
            <a:normAutofit/>
          </a:bodyPr>
          <a:lstStyle/>
          <a:p>
            <a:r>
              <a:rPr lang="en-US" sz="3200" dirty="0">
                <a:solidFill>
                  <a:schemeClr val="bg1"/>
                </a:solidFill>
                <a:latin typeface="Arial" panose="020B0604020202020204" pitchFamily="34" charset="0"/>
                <a:cs typeface="Arial" panose="020B0604020202020204" pitchFamily="34" charset="0"/>
              </a:rPr>
              <a:t>Debt-Based Crowdfunding</a:t>
            </a:r>
            <a:endParaRPr lang="en-US" sz="3400" dirty="0">
              <a:solidFill>
                <a:schemeClr val="bg1"/>
              </a:solidFill>
              <a:latin typeface="Arial" panose="020B0604020202020204" pitchFamily="34" charset="0"/>
              <a:cs typeface="Arial" panose="020B0604020202020204" pitchFamily="34" charset="0"/>
            </a:endParaRPr>
          </a:p>
        </p:txBody>
      </p:sp>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2037" y="1578805"/>
            <a:ext cx="5486400" cy="2535995"/>
          </a:xfrm>
          <a:prstGeom prst="rect">
            <a:avLst/>
          </a:prstGeom>
        </p:spPr>
      </p:pic>
      <p:pic>
        <p:nvPicPr>
          <p:cNvPr id="29" name="Picture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29000" y="4245805"/>
            <a:ext cx="5410200" cy="2469615"/>
          </a:xfrm>
          <a:prstGeom prst="rect">
            <a:avLst/>
          </a:prstGeom>
        </p:spPr>
      </p:pic>
      <p:sp>
        <p:nvSpPr>
          <p:cNvPr id="10" name="Content Placeholder 9"/>
          <p:cNvSpPr>
            <a:spLocks noGrp="1"/>
          </p:cNvSpPr>
          <p:nvPr>
            <p:ph idx="1"/>
          </p:nvPr>
        </p:nvSpPr>
        <p:spPr>
          <a:xfrm>
            <a:off x="152400" y="1447800"/>
            <a:ext cx="5029200" cy="914400"/>
          </a:xfrm>
        </p:spPr>
        <p:txBody>
          <a:bodyPr>
            <a:normAutofit/>
          </a:bodyPr>
          <a:lstStyle/>
          <a:p>
            <a:r>
              <a:rPr lang="en-US" sz="2200" b="1" dirty="0"/>
              <a:t>What is happening in a Typical  Debt-Based Crowdfunding Campaign?</a:t>
            </a:r>
          </a:p>
          <a:p>
            <a:pPr marL="0" indent="0">
              <a:buNone/>
            </a:pPr>
            <a:endParaRPr lang="en-US" sz="1200" dirty="0"/>
          </a:p>
        </p:txBody>
      </p:sp>
      <p:sp>
        <p:nvSpPr>
          <p:cNvPr id="14" name="Content Placeholder 9"/>
          <p:cNvSpPr txBox="1">
            <a:spLocks/>
          </p:cNvSpPr>
          <p:nvPr/>
        </p:nvSpPr>
        <p:spPr>
          <a:xfrm>
            <a:off x="304800" y="2209800"/>
            <a:ext cx="2971800" cy="4419600"/>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just"/>
            <a:r>
              <a:rPr lang="en-US" sz="1200" b="1" dirty="0"/>
              <a:t>For this example we will again assume the subject “campaign” is for an investment in a real estate project (</a:t>
            </a:r>
            <a:r>
              <a:rPr lang="en-US" sz="1200" b="1" i="1" dirty="0"/>
              <a:t>a build and sell project</a:t>
            </a:r>
            <a:r>
              <a:rPr lang="en-US" sz="1200" b="1" dirty="0"/>
              <a:t>)  by a company (</a:t>
            </a:r>
            <a:r>
              <a:rPr lang="en-US" sz="1200" b="1" i="1" dirty="0"/>
              <a:t>here an LLC</a:t>
            </a:r>
            <a:r>
              <a:rPr lang="en-US" sz="1200" b="1" dirty="0"/>
              <a:t>) set up by a real estate developer specifically for  the subject project  (</a:t>
            </a:r>
            <a:r>
              <a:rPr lang="en-US" sz="1200" b="1" i="1" dirty="0"/>
              <a:t>the “Company”</a:t>
            </a:r>
            <a:r>
              <a:rPr lang="en-US" sz="1200" b="1" dirty="0"/>
              <a:t>)</a:t>
            </a:r>
          </a:p>
          <a:p>
            <a:pPr algn="just"/>
            <a:r>
              <a:rPr lang="en-US" sz="1200" b="1" dirty="0"/>
              <a:t>“Crowd” investors decide to invest in the campaign but here they make a </a:t>
            </a:r>
            <a:r>
              <a:rPr lang="en-US" sz="1200" b="1" u="sng" dirty="0"/>
              <a:t>loan</a:t>
            </a:r>
            <a:r>
              <a:rPr lang="en-US" sz="1200" b="1" dirty="0"/>
              <a:t> to the Crowdfunding Portal </a:t>
            </a:r>
          </a:p>
          <a:p>
            <a:pPr algn="just"/>
            <a:r>
              <a:rPr lang="en-US" sz="1200" b="1" dirty="0"/>
              <a:t>When the offering is complete, the Crowdfunding Portal takes all of the investor funds and makes a </a:t>
            </a:r>
            <a:r>
              <a:rPr lang="en-US" sz="1200" b="1" u="sng" dirty="0"/>
              <a:t>loan</a:t>
            </a:r>
            <a:r>
              <a:rPr lang="en-US" sz="1200" b="1" dirty="0"/>
              <a:t> to the Company </a:t>
            </a:r>
          </a:p>
          <a:p>
            <a:pPr algn="just"/>
            <a:r>
              <a:rPr lang="en-US" sz="1200" b="1" dirty="0"/>
              <a:t>In return for the </a:t>
            </a:r>
            <a:r>
              <a:rPr lang="en-US" sz="1200" b="1" u="sng" dirty="0"/>
              <a:t>loan made from the Crowdfunding Portal to the Company</a:t>
            </a:r>
            <a:r>
              <a:rPr lang="en-US" sz="1200" b="1" dirty="0"/>
              <a:t>, the Crowdfunding Portal will receive a Promissory Note payable by </a:t>
            </a:r>
            <a:r>
              <a:rPr lang="en-US" sz="1200" b="1" u="sng" dirty="0"/>
              <a:t>the Company</a:t>
            </a:r>
          </a:p>
          <a:p>
            <a:pPr algn="just"/>
            <a:r>
              <a:rPr lang="en-US" sz="1200" b="1" dirty="0"/>
              <a:t>In return for the </a:t>
            </a:r>
            <a:r>
              <a:rPr lang="en-US" sz="1200" b="1" u="sng" dirty="0"/>
              <a:t>loan made from the investors to the Crowdfunding Portal</a:t>
            </a:r>
            <a:r>
              <a:rPr lang="en-US" sz="1200" b="1" dirty="0"/>
              <a:t>, each investor will receive a Promissory Note payable by </a:t>
            </a:r>
            <a:r>
              <a:rPr lang="en-US" sz="1200" b="1" u="sng" dirty="0"/>
              <a:t>the Crowdfunding Portal</a:t>
            </a:r>
            <a:r>
              <a:rPr lang="en-US" sz="1200" b="1" dirty="0"/>
              <a:t> (</a:t>
            </a:r>
            <a:r>
              <a:rPr lang="en-US" sz="1200" b="1" i="1" dirty="0"/>
              <a:t>e.g. the “borrower dependent notes” discussed later</a:t>
            </a:r>
            <a:r>
              <a:rPr lang="en-US" sz="1200" b="1" dirty="0"/>
              <a:t>)</a:t>
            </a:r>
          </a:p>
        </p:txBody>
      </p:sp>
    </p:spTree>
    <p:extLst>
      <p:ext uri="{BB962C8B-B14F-4D97-AF65-F5344CB8AC3E}">
        <p14:creationId xmlns:p14="http://schemas.microsoft.com/office/powerpoint/2010/main" val="4048330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fade">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fade">
                                      <p:cBhvr>
                                        <p:cTn id="17" dur="500"/>
                                        <p:tgtEl>
                                          <p:spTgt spid="1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xEl>
                                              <p:pRg st="2" end="2"/>
                                            </p:txEl>
                                          </p:spTgt>
                                        </p:tgtEl>
                                        <p:attrNameLst>
                                          <p:attrName>style.visibility</p:attrName>
                                        </p:attrNameLst>
                                      </p:cBhvr>
                                      <p:to>
                                        <p:strVal val="visible"/>
                                      </p:to>
                                    </p:set>
                                    <p:animEffect transition="in" filter="fade">
                                      <p:cBhvr>
                                        <p:cTn id="22" dur="500"/>
                                        <p:tgtEl>
                                          <p:spTgt spid="14">
                                            <p:txEl>
                                              <p:pRg st="2" end="2"/>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4">
                                            <p:txEl>
                                              <p:pRg st="3" end="3"/>
                                            </p:txEl>
                                          </p:spTgt>
                                        </p:tgtEl>
                                        <p:attrNameLst>
                                          <p:attrName>style.visibility</p:attrName>
                                        </p:attrNameLst>
                                      </p:cBhvr>
                                      <p:to>
                                        <p:strVal val="visible"/>
                                      </p:to>
                                    </p:set>
                                    <p:animEffect transition="in" filter="fade">
                                      <p:cBhvr>
                                        <p:cTn id="30" dur="500"/>
                                        <p:tgtEl>
                                          <p:spTgt spid="14">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4">
                                            <p:txEl>
                                              <p:pRg st="4" end="4"/>
                                            </p:txEl>
                                          </p:spTgt>
                                        </p:tgtEl>
                                        <p:attrNameLst>
                                          <p:attrName>style.visibility</p:attrName>
                                        </p:attrNameLst>
                                      </p:cBhvr>
                                      <p:to>
                                        <p:strVal val="visible"/>
                                      </p:to>
                                    </p:set>
                                    <p:animEffect transition="in" filter="fade">
                                      <p:cBhvr>
                                        <p:cTn id="35" dur="500"/>
                                        <p:tgtEl>
                                          <p:spTgt spid="14">
                                            <p:txEl>
                                              <p:pRg st="4" end="4"/>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4"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20000"/>
          </a:stretch>
        </a:blipFill>
        <a:effectLst/>
      </p:bgPr>
    </p:bg>
    <p:spTree>
      <p:nvGrpSpPr>
        <p:cNvPr id="1" name=""/>
        <p:cNvGrpSpPr/>
        <p:nvPr/>
      </p:nvGrpSpPr>
      <p:grpSpPr>
        <a:xfrm>
          <a:off x="0" y="0"/>
          <a:ext cx="0" cy="0"/>
          <a:chOff x="0" y="0"/>
          <a:chExt cx="0" cy="0"/>
        </a:xfrm>
      </p:grpSpPr>
      <p:pic>
        <p:nvPicPr>
          <p:cNvPr id="11" name="Picture 10"/>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0" y="0"/>
            <a:ext cx="9144000" cy="1295400"/>
          </a:xfrm>
          <a:prstGeom prst="rect">
            <a:avLst/>
          </a:prstGeom>
        </p:spPr>
      </p:pic>
      <p:sp>
        <p:nvSpPr>
          <p:cNvPr id="7" name="Title 6"/>
          <p:cNvSpPr>
            <a:spLocks noGrp="1"/>
          </p:cNvSpPr>
          <p:nvPr>
            <p:ph type="title"/>
          </p:nvPr>
        </p:nvSpPr>
        <p:spPr>
          <a:xfrm>
            <a:off x="228600" y="0"/>
            <a:ext cx="8915400" cy="1143000"/>
          </a:xfrm>
          <a:blipFill>
            <a:blip r:embed="rId4"/>
            <a:stretch>
              <a:fillRect/>
            </a:stretch>
          </a:blipFill>
        </p:spPr>
        <p:txBody>
          <a:bodyPr lIns="0" tIns="0" rIns="0">
            <a:normAutofit/>
          </a:bodyPr>
          <a:lstStyle/>
          <a:p>
            <a:r>
              <a:rPr lang="en-US" sz="3600" dirty="0">
                <a:solidFill>
                  <a:schemeClr val="bg1"/>
                </a:solidFill>
                <a:latin typeface="Arial" panose="020B0604020202020204" pitchFamily="34" charset="0"/>
                <a:cs typeface="Arial" panose="020B0604020202020204" pitchFamily="34" charset="0"/>
              </a:rPr>
              <a:t>Debt-Based Crowdfunding</a:t>
            </a:r>
          </a:p>
        </p:txBody>
      </p:sp>
      <p:sp>
        <p:nvSpPr>
          <p:cNvPr id="10" name="Content Placeholder 9"/>
          <p:cNvSpPr>
            <a:spLocks noGrp="1"/>
          </p:cNvSpPr>
          <p:nvPr>
            <p:ph idx="1"/>
          </p:nvPr>
        </p:nvSpPr>
        <p:spPr>
          <a:xfrm>
            <a:off x="164973" y="1600200"/>
            <a:ext cx="8686800" cy="2362200"/>
          </a:xfrm>
        </p:spPr>
        <p:txBody>
          <a:bodyPr>
            <a:normAutofit/>
          </a:bodyPr>
          <a:lstStyle/>
          <a:p>
            <a:pPr algn="just"/>
            <a:r>
              <a:rPr lang="en-US" sz="2200" b="1" dirty="0"/>
              <a:t>How Do Investors Make Money in a Typical Debt-Based Crowdfunding Campaign?</a:t>
            </a:r>
          </a:p>
          <a:p>
            <a:pPr algn="just"/>
            <a:endParaRPr lang="en-US" sz="2400" b="1" dirty="0"/>
          </a:p>
        </p:txBody>
      </p:sp>
      <p:sp>
        <p:nvSpPr>
          <p:cNvPr id="8" name="Content Placeholder 9"/>
          <p:cNvSpPr txBox="1">
            <a:spLocks/>
          </p:cNvSpPr>
          <p:nvPr/>
        </p:nvSpPr>
        <p:spPr>
          <a:xfrm>
            <a:off x="419100" y="3377074"/>
            <a:ext cx="4838700" cy="241758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just"/>
            <a:endParaRPr lang="en-US" sz="2400" dirty="0"/>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27248" y="2364062"/>
            <a:ext cx="5724525" cy="3960538"/>
          </a:xfrm>
          <a:prstGeom prst="rect">
            <a:avLst/>
          </a:prstGeom>
        </p:spPr>
      </p:pic>
      <p:sp>
        <p:nvSpPr>
          <p:cNvPr id="14" name="Content Placeholder 9"/>
          <p:cNvSpPr txBox="1">
            <a:spLocks/>
          </p:cNvSpPr>
          <p:nvPr/>
        </p:nvSpPr>
        <p:spPr>
          <a:xfrm>
            <a:off x="228600" y="2286000"/>
            <a:ext cx="2667000" cy="4114800"/>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just"/>
            <a:r>
              <a:rPr lang="en-US" sz="1200" b="1" dirty="0"/>
              <a:t>In a typical Debt-Based Crowdfunding Campaign, investors are looking to make money in the way of “interest” payments on the money they are lending</a:t>
            </a:r>
          </a:p>
          <a:p>
            <a:pPr algn="just"/>
            <a:r>
              <a:rPr lang="en-US" sz="1200" b="1" dirty="0"/>
              <a:t>Continuing with the previous example, the Crowdfunding Portal received a Promissory Note payable by the Company (</a:t>
            </a:r>
            <a:r>
              <a:rPr lang="en-US" sz="1200" b="1" i="1" dirty="0"/>
              <a:t>the “Company Note”</a:t>
            </a:r>
            <a:r>
              <a:rPr lang="en-US" sz="1200" b="1" dirty="0"/>
              <a:t>) </a:t>
            </a:r>
          </a:p>
          <a:p>
            <a:pPr algn="just"/>
            <a:r>
              <a:rPr lang="en-US" sz="1200" b="1" dirty="0"/>
              <a:t>The Company Note will often require the Company to make certain regular (</a:t>
            </a:r>
            <a:r>
              <a:rPr lang="en-US" sz="1200" b="1" i="1" dirty="0"/>
              <a:t>e.g. monthly, quarterly, annually, etc</a:t>
            </a:r>
            <a:r>
              <a:rPr lang="en-US" sz="1200" b="1" dirty="0"/>
              <a:t>.) payments of principal and/or interest to the Crowdfunding Portal (“</a:t>
            </a:r>
            <a:r>
              <a:rPr lang="en-US" sz="1200" b="1" i="1" dirty="0"/>
              <a:t>P&amp;I Payments</a:t>
            </a:r>
            <a:r>
              <a:rPr lang="en-US" sz="1200" b="1" dirty="0"/>
              <a:t>”) </a:t>
            </a:r>
          </a:p>
          <a:p>
            <a:pPr algn="just"/>
            <a:r>
              <a:rPr lang="en-US" sz="1200" b="1" dirty="0"/>
              <a:t>Continuing again with the previous example, each investor received a Promissory Note payable by the Crowdfunding Portal (</a:t>
            </a:r>
            <a:r>
              <a:rPr lang="en-US" sz="1200" b="1" i="1" dirty="0"/>
              <a:t>each an “Investor Note”)</a:t>
            </a:r>
          </a:p>
          <a:p>
            <a:pPr algn="just"/>
            <a:r>
              <a:rPr lang="en-US" sz="1200" b="1" dirty="0"/>
              <a:t>Each Investor Note will often require the Crowdfunding Portal to make certain regular (</a:t>
            </a:r>
            <a:r>
              <a:rPr lang="en-US" sz="1200" b="1" i="1" dirty="0"/>
              <a:t>e.g. monthly, quarterly, annually, etc</a:t>
            </a:r>
            <a:r>
              <a:rPr lang="en-US" sz="1200" b="1" dirty="0"/>
              <a:t>.) P&amp;I Payments to each of the investors.  </a:t>
            </a:r>
          </a:p>
        </p:txBody>
      </p:sp>
    </p:spTree>
    <p:extLst>
      <p:ext uri="{BB962C8B-B14F-4D97-AF65-F5344CB8AC3E}">
        <p14:creationId xmlns:p14="http://schemas.microsoft.com/office/powerpoint/2010/main" val="3538176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fade">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fade">
                                      <p:cBhvr>
                                        <p:cTn id="17" dur="500"/>
                                        <p:tgtEl>
                                          <p:spTgt spid="1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xEl>
                                              <p:pRg st="2" end="2"/>
                                            </p:txEl>
                                          </p:spTgt>
                                        </p:tgtEl>
                                        <p:attrNameLst>
                                          <p:attrName>style.visibility</p:attrName>
                                        </p:attrNameLst>
                                      </p:cBhvr>
                                      <p:to>
                                        <p:strVal val="visible"/>
                                      </p:to>
                                    </p:set>
                                    <p:animEffect transition="in" filter="fade">
                                      <p:cBhvr>
                                        <p:cTn id="22" dur="500"/>
                                        <p:tgtEl>
                                          <p:spTgt spid="1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xEl>
                                              <p:pRg st="3" end="3"/>
                                            </p:txEl>
                                          </p:spTgt>
                                        </p:tgtEl>
                                        <p:attrNameLst>
                                          <p:attrName>style.visibility</p:attrName>
                                        </p:attrNameLst>
                                      </p:cBhvr>
                                      <p:to>
                                        <p:strVal val="visible"/>
                                      </p:to>
                                    </p:set>
                                    <p:animEffect transition="in" filter="fade">
                                      <p:cBhvr>
                                        <p:cTn id="27" dur="500"/>
                                        <p:tgtEl>
                                          <p:spTgt spid="1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xEl>
                                              <p:pRg st="4" end="4"/>
                                            </p:txEl>
                                          </p:spTgt>
                                        </p:tgtEl>
                                        <p:attrNameLst>
                                          <p:attrName>style.visibility</p:attrName>
                                        </p:attrNameLst>
                                      </p:cBhvr>
                                      <p:to>
                                        <p:strVal val="visible"/>
                                      </p:to>
                                    </p:set>
                                    <p:animEffect transition="in" filter="fade">
                                      <p:cBhvr>
                                        <p:cTn id="32" dur="500"/>
                                        <p:tgtEl>
                                          <p:spTgt spid="14">
                                            <p:txEl>
                                              <p:pRg st="4" end="4"/>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4"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20000"/>
          </a:stretch>
        </a:blipFill>
        <a:effectLst/>
      </p:bgPr>
    </p:bg>
    <p:spTree>
      <p:nvGrpSpPr>
        <p:cNvPr id="1" name=""/>
        <p:cNvGrpSpPr/>
        <p:nvPr/>
      </p:nvGrpSpPr>
      <p:grpSpPr>
        <a:xfrm>
          <a:off x="0" y="0"/>
          <a:ext cx="0" cy="0"/>
          <a:chOff x="0" y="0"/>
          <a:chExt cx="0" cy="0"/>
        </a:xfrm>
      </p:grpSpPr>
      <p:pic>
        <p:nvPicPr>
          <p:cNvPr id="11" name="Picture 10"/>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0" y="0"/>
            <a:ext cx="9144000" cy="1295400"/>
          </a:xfrm>
          <a:prstGeom prst="rect">
            <a:avLst/>
          </a:prstGeom>
        </p:spPr>
      </p:pic>
      <p:sp>
        <p:nvSpPr>
          <p:cNvPr id="7" name="Title 6"/>
          <p:cNvSpPr>
            <a:spLocks noGrp="1"/>
          </p:cNvSpPr>
          <p:nvPr>
            <p:ph type="title"/>
          </p:nvPr>
        </p:nvSpPr>
        <p:spPr>
          <a:xfrm>
            <a:off x="228600" y="0"/>
            <a:ext cx="8915400" cy="1143000"/>
          </a:xfrm>
          <a:blipFill>
            <a:blip r:embed="rId4"/>
            <a:stretch>
              <a:fillRect/>
            </a:stretch>
          </a:blipFill>
        </p:spPr>
        <p:txBody>
          <a:bodyPr lIns="0" tIns="0" rIns="0">
            <a:normAutofit/>
          </a:bodyPr>
          <a:lstStyle/>
          <a:p>
            <a:r>
              <a:rPr lang="en-US" sz="3400" dirty="0">
                <a:solidFill>
                  <a:schemeClr val="bg1"/>
                </a:solidFill>
                <a:latin typeface="Arial" panose="020B0604020202020204" pitchFamily="34" charset="0"/>
                <a:cs typeface="Arial" panose="020B0604020202020204" pitchFamily="34" charset="0"/>
              </a:rPr>
              <a:t>Debt-Based Crowdfunding - Documentation</a:t>
            </a:r>
          </a:p>
        </p:txBody>
      </p:sp>
      <p:sp>
        <p:nvSpPr>
          <p:cNvPr id="10" name="Content Placeholder 9"/>
          <p:cNvSpPr>
            <a:spLocks noGrp="1"/>
          </p:cNvSpPr>
          <p:nvPr>
            <p:ph idx="1"/>
          </p:nvPr>
        </p:nvSpPr>
        <p:spPr>
          <a:xfrm>
            <a:off x="304800" y="1371600"/>
            <a:ext cx="8229600" cy="5105400"/>
          </a:xfrm>
        </p:spPr>
        <p:txBody>
          <a:bodyPr>
            <a:normAutofit/>
          </a:bodyPr>
          <a:lstStyle/>
          <a:p>
            <a:r>
              <a:rPr lang="en-US" sz="2200" b="1" u="sng" dirty="0"/>
              <a:t>2 Transactions</a:t>
            </a:r>
            <a:r>
              <a:rPr lang="en-US" sz="2400" dirty="0"/>
              <a:t>:</a:t>
            </a:r>
          </a:p>
          <a:p>
            <a:pPr lvl="1" algn="just"/>
            <a:r>
              <a:rPr lang="en-US" sz="1800" dirty="0"/>
              <a:t>Loan from investors to Crowdfunding Portal;</a:t>
            </a:r>
          </a:p>
          <a:p>
            <a:pPr lvl="1" algn="just"/>
            <a:r>
              <a:rPr lang="en-US" sz="1800" dirty="0"/>
              <a:t>Loan from Crowdfunding Portal to Company</a:t>
            </a:r>
          </a:p>
          <a:p>
            <a:pPr algn="just"/>
            <a:r>
              <a:rPr lang="en-US" sz="2200" b="1" u="sng" dirty="0"/>
              <a:t>Basic Documentation For Each Transaction</a:t>
            </a:r>
            <a:r>
              <a:rPr lang="en-US" sz="2200" dirty="0"/>
              <a:t>:</a:t>
            </a:r>
          </a:p>
        </p:txBody>
      </p:sp>
      <p:sp>
        <p:nvSpPr>
          <p:cNvPr id="6" name="Content Placeholder 9"/>
          <p:cNvSpPr txBox="1">
            <a:spLocks/>
          </p:cNvSpPr>
          <p:nvPr/>
        </p:nvSpPr>
        <p:spPr>
          <a:xfrm>
            <a:off x="279400" y="2933700"/>
            <a:ext cx="8102600" cy="5105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lgn="just"/>
            <a:r>
              <a:rPr lang="en-US" sz="1800" dirty="0"/>
              <a:t>Loan Agreement;</a:t>
            </a:r>
          </a:p>
          <a:p>
            <a:pPr lvl="1" algn="just"/>
            <a:r>
              <a:rPr lang="en-US" sz="1800" dirty="0"/>
              <a:t>Promissory Note;</a:t>
            </a:r>
          </a:p>
          <a:p>
            <a:pPr lvl="2" algn="just">
              <a:spcBef>
                <a:spcPts val="0"/>
              </a:spcBef>
            </a:pPr>
            <a:r>
              <a:rPr lang="en-US" sz="1600" dirty="0"/>
              <a:t>Investors receive what is referred to as a “payment dependent” (</a:t>
            </a:r>
            <a:r>
              <a:rPr lang="en-US" sz="1600" i="1" dirty="0"/>
              <a:t>or “borrower dependent”</a:t>
            </a:r>
            <a:r>
              <a:rPr lang="en-US" sz="1600" dirty="0"/>
              <a:t>) promissory note.</a:t>
            </a:r>
          </a:p>
        </p:txBody>
      </p:sp>
      <p:sp>
        <p:nvSpPr>
          <p:cNvPr id="9" name="Content Placeholder 9"/>
          <p:cNvSpPr txBox="1">
            <a:spLocks/>
          </p:cNvSpPr>
          <p:nvPr/>
        </p:nvSpPr>
        <p:spPr>
          <a:xfrm>
            <a:off x="152400" y="4953000"/>
            <a:ext cx="8229600" cy="5105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lgn="just"/>
            <a:r>
              <a:rPr lang="en-US" sz="1800" dirty="0"/>
              <a:t>Escrow Agreement (</a:t>
            </a:r>
            <a:r>
              <a:rPr lang="en-US" sz="1800" i="1" dirty="0"/>
              <a:t>for transaction proceeds</a:t>
            </a:r>
            <a:r>
              <a:rPr lang="en-US" sz="1800" dirty="0"/>
              <a:t>);</a:t>
            </a:r>
          </a:p>
          <a:p>
            <a:pPr lvl="1" algn="just"/>
            <a:r>
              <a:rPr lang="en-US" sz="1800" dirty="0"/>
              <a:t>Security Documents*</a:t>
            </a:r>
          </a:p>
          <a:p>
            <a:pPr lvl="2" algn="just"/>
            <a:r>
              <a:rPr lang="en-US" sz="1600" dirty="0"/>
              <a:t>Including: Mortgage, Assignment of L&amp;R, Security Agreement, Guarantees, Pledge Agreements, etc.</a:t>
            </a:r>
          </a:p>
          <a:p>
            <a:pPr lvl="2" algn="just"/>
            <a:r>
              <a:rPr lang="en-US" sz="1600" dirty="0"/>
              <a:t>Enhanced Security Issues when dealing with Construction Loans (</a:t>
            </a:r>
            <a:r>
              <a:rPr lang="en-US" sz="1600" i="1" dirty="0"/>
              <a:t>including assignments of management agreements, assignment of plans and specs, etc.)</a:t>
            </a:r>
          </a:p>
        </p:txBody>
      </p:sp>
      <p:sp>
        <p:nvSpPr>
          <p:cNvPr id="12" name="Content Placeholder 9"/>
          <p:cNvSpPr txBox="1">
            <a:spLocks/>
          </p:cNvSpPr>
          <p:nvPr/>
        </p:nvSpPr>
        <p:spPr>
          <a:xfrm>
            <a:off x="279400" y="4114800"/>
            <a:ext cx="5334000" cy="5105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2" algn="just"/>
            <a:r>
              <a:rPr lang="en-US" sz="1600" dirty="0"/>
              <a:t>A payment dependent note simply means that if the portal doesn’t get paid from the developer, the investor won’t get paid from the portal</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13400" y="4114800"/>
            <a:ext cx="3310890" cy="937044"/>
          </a:xfrm>
          <a:prstGeom prst="rect">
            <a:avLst/>
          </a:prstGeom>
        </p:spPr>
      </p:pic>
    </p:spTree>
    <p:extLst>
      <p:ext uri="{BB962C8B-B14F-4D97-AF65-F5344CB8AC3E}">
        <p14:creationId xmlns:p14="http://schemas.microsoft.com/office/powerpoint/2010/main" val="1883567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fade">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fade">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Effect transition="in" filter="fade">
                                      <p:cBhvr>
                                        <p:cTn id="32" dur="500"/>
                                        <p:tgtEl>
                                          <p:spTgt spid="6">
                                            <p:txEl>
                                              <p:pRg st="1" end="1"/>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animEffect transition="in" filter="fade">
                                      <p:cBhvr>
                                        <p:cTn id="35" dur="500"/>
                                        <p:tgtEl>
                                          <p:spTgt spid="6">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2">
                                            <p:txEl>
                                              <p:pRg st="0" end="0"/>
                                            </p:txEl>
                                          </p:spTgt>
                                        </p:tgtEl>
                                        <p:attrNameLst>
                                          <p:attrName>style.visibility</p:attrName>
                                        </p:attrNameLst>
                                      </p:cBhvr>
                                      <p:to>
                                        <p:strVal val="visible"/>
                                      </p:to>
                                    </p:set>
                                    <p:animEffect transition="in" filter="fade">
                                      <p:cBhvr>
                                        <p:cTn id="40" dur="500"/>
                                        <p:tgtEl>
                                          <p:spTgt spid="12">
                                            <p:txEl>
                                              <p:pRg st="0" end="0"/>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500"/>
                                        <p:tgtEl>
                                          <p:spTgt spid="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9">
                                            <p:txEl>
                                              <p:pRg st="0" end="0"/>
                                            </p:txEl>
                                          </p:spTgt>
                                        </p:tgtEl>
                                        <p:attrNameLst>
                                          <p:attrName>style.visibility</p:attrName>
                                        </p:attrNameLst>
                                      </p:cBhvr>
                                      <p:to>
                                        <p:strVal val="visible"/>
                                      </p:to>
                                    </p:set>
                                    <p:animEffect transition="in" filter="fade">
                                      <p:cBhvr>
                                        <p:cTn id="48" dur="500"/>
                                        <p:tgtEl>
                                          <p:spTgt spid="9">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9">
                                            <p:txEl>
                                              <p:pRg st="1" end="1"/>
                                            </p:txEl>
                                          </p:spTgt>
                                        </p:tgtEl>
                                        <p:attrNameLst>
                                          <p:attrName>style.visibility</p:attrName>
                                        </p:attrNameLst>
                                      </p:cBhvr>
                                      <p:to>
                                        <p:strVal val="visible"/>
                                      </p:to>
                                    </p:set>
                                    <p:animEffect transition="in" filter="fade">
                                      <p:cBhvr>
                                        <p:cTn id="53" dur="500"/>
                                        <p:tgtEl>
                                          <p:spTgt spid="9">
                                            <p:txEl>
                                              <p:pRg st="1" end="1"/>
                                            </p:txEl>
                                          </p:spTgt>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9">
                                            <p:txEl>
                                              <p:pRg st="2" end="2"/>
                                            </p:txEl>
                                          </p:spTgt>
                                        </p:tgtEl>
                                        <p:attrNameLst>
                                          <p:attrName>style.visibility</p:attrName>
                                        </p:attrNameLst>
                                      </p:cBhvr>
                                      <p:to>
                                        <p:strVal val="visible"/>
                                      </p:to>
                                    </p:set>
                                    <p:animEffect transition="in" filter="fade">
                                      <p:cBhvr>
                                        <p:cTn id="56" dur="500"/>
                                        <p:tgtEl>
                                          <p:spTgt spid="9">
                                            <p:txEl>
                                              <p:pRg st="2" end="2"/>
                                            </p:txEl>
                                          </p:spTgt>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9">
                                            <p:txEl>
                                              <p:pRg st="3" end="3"/>
                                            </p:txEl>
                                          </p:spTgt>
                                        </p:tgtEl>
                                        <p:attrNameLst>
                                          <p:attrName>style.visibility</p:attrName>
                                        </p:attrNameLst>
                                      </p:cBhvr>
                                      <p:to>
                                        <p:strVal val="visible"/>
                                      </p:to>
                                    </p:set>
                                    <p:animEffect transition="in" filter="fade">
                                      <p:cBhvr>
                                        <p:cTn id="59"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6" grpId="0" build="p"/>
      <p:bldP spid="9" grpId="0" build="p"/>
      <p:bldP spid="12"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20000"/>
          </a:stretch>
        </a:blipFill>
        <a:effectLst/>
      </p:bgPr>
    </p:bg>
    <p:spTree>
      <p:nvGrpSpPr>
        <p:cNvPr id="1" name=""/>
        <p:cNvGrpSpPr/>
        <p:nvPr/>
      </p:nvGrpSpPr>
      <p:grpSpPr>
        <a:xfrm>
          <a:off x="0" y="0"/>
          <a:ext cx="0" cy="0"/>
          <a:chOff x="0" y="0"/>
          <a:chExt cx="0" cy="0"/>
        </a:xfrm>
      </p:grpSpPr>
      <p:pic>
        <p:nvPicPr>
          <p:cNvPr id="11" name="Picture 10"/>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0" y="0"/>
            <a:ext cx="9144000" cy="1295400"/>
          </a:xfrm>
          <a:prstGeom prst="rect">
            <a:avLst/>
          </a:prstGeom>
        </p:spPr>
      </p:pic>
      <p:sp>
        <p:nvSpPr>
          <p:cNvPr id="7" name="Title 6"/>
          <p:cNvSpPr>
            <a:spLocks noGrp="1"/>
          </p:cNvSpPr>
          <p:nvPr>
            <p:ph type="title"/>
          </p:nvPr>
        </p:nvSpPr>
        <p:spPr>
          <a:xfrm>
            <a:off x="228600" y="0"/>
            <a:ext cx="8915400" cy="1143000"/>
          </a:xfrm>
          <a:blipFill>
            <a:blip r:embed="rId4"/>
            <a:stretch>
              <a:fillRect/>
            </a:stretch>
          </a:blipFill>
        </p:spPr>
        <p:txBody>
          <a:bodyPr lIns="0" tIns="0" rIns="0">
            <a:normAutofit/>
          </a:bodyPr>
          <a:lstStyle/>
          <a:p>
            <a:r>
              <a:rPr lang="en-US" sz="3400" dirty="0">
                <a:solidFill>
                  <a:schemeClr val="bg1"/>
                </a:solidFill>
                <a:latin typeface="Arial" panose="020B0604020202020204" pitchFamily="34" charset="0"/>
                <a:cs typeface="Arial" panose="020B0604020202020204" pitchFamily="34" charset="0"/>
              </a:rPr>
              <a:t>Debt-Based Crowdfunding - Documentation</a:t>
            </a:r>
          </a:p>
        </p:txBody>
      </p:sp>
      <p:sp>
        <p:nvSpPr>
          <p:cNvPr id="10" name="Content Placeholder 9"/>
          <p:cNvSpPr>
            <a:spLocks noGrp="1"/>
          </p:cNvSpPr>
          <p:nvPr>
            <p:ph idx="1"/>
          </p:nvPr>
        </p:nvSpPr>
        <p:spPr>
          <a:xfrm>
            <a:off x="228600" y="1447800"/>
            <a:ext cx="5105400" cy="4525963"/>
          </a:xfrm>
        </p:spPr>
        <p:txBody>
          <a:bodyPr>
            <a:normAutofit fontScale="92500" lnSpcReduction="10000"/>
          </a:bodyPr>
          <a:lstStyle/>
          <a:p>
            <a:r>
              <a:rPr lang="en-US" sz="2400" b="1" u="sng" dirty="0"/>
              <a:t>Securities Documentation</a:t>
            </a:r>
            <a:r>
              <a:rPr lang="en-US" sz="2400" dirty="0"/>
              <a:t>:</a:t>
            </a:r>
          </a:p>
          <a:p>
            <a:pPr lvl="1"/>
            <a:r>
              <a:rPr lang="en-US" sz="2000" dirty="0"/>
              <a:t>Private Placement Memorandum;</a:t>
            </a:r>
          </a:p>
          <a:p>
            <a:pPr lvl="2"/>
            <a:r>
              <a:rPr lang="en-US" sz="1600" i="1" dirty="0"/>
              <a:t>See CFIRA Recommendations</a:t>
            </a:r>
          </a:p>
          <a:p>
            <a:pPr lvl="1"/>
            <a:r>
              <a:rPr lang="en-US" sz="2000" dirty="0"/>
              <a:t>Investor Questionnaire Materials;</a:t>
            </a:r>
          </a:p>
          <a:p>
            <a:pPr lvl="1"/>
            <a:r>
              <a:rPr lang="en-US" sz="2000" dirty="0"/>
              <a:t>SEC/Blue Sky filings</a:t>
            </a:r>
          </a:p>
          <a:p>
            <a:r>
              <a:rPr lang="en-US" sz="2400" b="1" u="sng" dirty="0"/>
              <a:t>General Due Diligence</a:t>
            </a:r>
            <a:r>
              <a:rPr lang="en-US" sz="2400" dirty="0"/>
              <a:t>:</a:t>
            </a:r>
          </a:p>
          <a:p>
            <a:pPr lvl="1"/>
            <a:r>
              <a:rPr lang="en-US" sz="2000" dirty="0"/>
              <a:t>Company Organization Documents;</a:t>
            </a:r>
          </a:p>
          <a:p>
            <a:pPr lvl="1"/>
            <a:r>
              <a:rPr lang="en-US" sz="2000" dirty="0"/>
              <a:t>“Bad Actor” searches on officers and directors;</a:t>
            </a:r>
          </a:p>
          <a:p>
            <a:pPr lvl="1"/>
            <a:r>
              <a:rPr lang="en-US" sz="2000" dirty="0"/>
              <a:t>UCC Tax, Lien and Judgment Searches on Borrowing Company/Guarantors;</a:t>
            </a:r>
          </a:p>
          <a:p>
            <a:pPr lvl="1"/>
            <a:r>
              <a:rPr lang="en-US" sz="2000" dirty="0"/>
              <a:t>Real Estate Due Diligence Materials:</a:t>
            </a:r>
          </a:p>
          <a:p>
            <a:pPr lvl="2"/>
            <a:r>
              <a:rPr lang="en-US" sz="1600" dirty="0"/>
              <a:t>Surveys;</a:t>
            </a:r>
          </a:p>
          <a:p>
            <a:pPr lvl="2"/>
            <a:r>
              <a:rPr lang="en-US" sz="1600" dirty="0"/>
              <a:t>Title Commitment;</a:t>
            </a:r>
          </a:p>
          <a:p>
            <a:pPr lvl="2"/>
            <a:r>
              <a:rPr lang="en-US" sz="1600" dirty="0"/>
              <a:t>Project Documents;</a:t>
            </a:r>
          </a:p>
          <a:p>
            <a:pPr lvl="1"/>
            <a:endParaRPr lang="en-US" sz="2000" dirty="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2600" y="1447800"/>
            <a:ext cx="3048000" cy="4572000"/>
          </a:xfrm>
          <a:prstGeom prst="rect">
            <a:avLst/>
          </a:prstGeom>
        </p:spPr>
      </p:pic>
    </p:spTree>
    <p:extLst>
      <p:ext uri="{BB962C8B-B14F-4D97-AF65-F5344CB8AC3E}">
        <p14:creationId xmlns:p14="http://schemas.microsoft.com/office/powerpoint/2010/main" val="1332396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fade">
                                      <p:cBhvr>
                                        <p:cTn id="10" dur="500"/>
                                        <p:tgtEl>
                                          <p:spTgt spid="10">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Effect transition="in" filter="fade">
                                      <p:cBhvr>
                                        <p:cTn id="13" dur="500"/>
                                        <p:tgtEl>
                                          <p:spTgt spid="10">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xEl>
                                              <p:pRg st="3" end="3"/>
                                            </p:txEl>
                                          </p:spTgt>
                                        </p:tgtEl>
                                        <p:attrNameLst>
                                          <p:attrName>style.visibility</p:attrName>
                                        </p:attrNameLst>
                                      </p:cBhvr>
                                      <p:to>
                                        <p:strVal val="visible"/>
                                      </p:to>
                                    </p:set>
                                    <p:animEffect transition="in" filter="fade">
                                      <p:cBhvr>
                                        <p:cTn id="16" dur="500"/>
                                        <p:tgtEl>
                                          <p:spTgt spid="10">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animEffect transition="in" filter="fade">
                                      <p:cBhvr>
                                        <p:cTn id="19" dur="500"/>
                                        <p:tgtEl>
                                          <p:spTgt spid="10">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20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animEffect transition="in" filter="fade">
                                      <p:cBhvr>
                                        <p:cTn id="27" dur="500"/>
                                        <p:tgtEl>
                                          <p:spTgt spid="10">
                                            <p:txEl>
                                              <p:pRg st="5" end="5"/>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
                                            <p:txEl>
                                              <p:pRg st="6" end="6"/>
                                            </p:txEl>
                                          </p:spTgt>
                                        </p:tgtEl>
                                        <p:attrNameLst>
                                          <p:attrName>style.visibility</p:attrName>
                                        </p:attrNameLst>
                                      </p:cBhvr>
                                      <p:to>
                                        <p:strVal val="visible"/>
                                      </p:to>
                                    </p:set>
                                    <p:animEffect transition="in" filter="fade">
                                      <p:cBhvr>
                                        <p:cTn id="30" dur="500"/>
                                        <p:tgtEl>
                                          <p:spTgt spid="10">
                                            <p:txEl>
                                              <p:pRg st="6" end="6"/>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0">
                                            <p:txEl>
                                              <p:pRg st="7" end="7"/>
                                            </p:txEl>
                                          </p:spTgt>
                                        </p:tgtEl>
                                        <p:attrNameLst>
                                          <p:attrName>style.visibility</p:attrName>
                                        </p:attrNameLst>
                                      </p:cBhvr>
                                      <p:to>
                                        <p:strVal val="visible"/>
                                      </p:to>
                                    </p:set>
                                    <p:animEffect transition="in" filter="fade">
                                      <p:cBhvr>
                                        <p:cTn id="33" dur="500"/>
                                        <p:tgtEl>
                                          <p:spTgt spid="10">
                                            <p:txEl>
                                              <p:pRg st="7" end="7"/>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0">
                                            <p:txEl>
                                              <p:pRg st="8" end="8"/>
                                            </p:txEl>
                                          </p:spTgt>
                                        </p:tgtEl>
                                        <p:attrNameLst>
                                          <p:attrName>style.visibility</p:attrName>
                                        </p:attrNameLst>
                                      </p:cBhvr>
                                      <p:to>
                                        <p:strVal val="visible"/>
                                      </p:to>
                                    </p:set>
                                    <p:animEffect transition="in" filter="fade">
                                      <p:cBhvr>
                                        <p:cTn id="36" dur="500"/>
                                        <p:tgtEl>
                                          <p:spTgt spid="10">
                                            <p:txEl>
                                              <p:pRg st="8" end="8"/>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0">
                                            <p:txEl>
                                              <p:pRg st="9" end="9"/>
                                            </p:txEl>
                                          </p:spTgt>
                                        </p:tgtEl>
                                        <p:attrNameLst>
                                          <p:attrName>style.visibility</p:attrName>
                                        </p:attrNameLst>
                                      </p:cBhvr>
                                      <p:to>
                                        <p:strVal val="visible"/>
                                      </p:to>
                                    </p:set>
                                    <p:animEffect transition="in" filter="fade">
                                      <p:cBhvr>
                                        <p:cTn id="39" dur="500"/>
                                        <p:tgtEl>
                                          <p:spTgt spid="10">
                                            <p:txEl>
                                              <p:pRg st="9" end="9"/>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0">
                                            <p:txEl>
                                              <p:pRg st="10" end="10"/>
                                            </p:txEl>
                                          </p:spTgt>
                                        </p:tgtEl>
                                        <p:attrNameLst>
                                          <p:attrName>style.visibility</p:attrName>
                                        </p:attrNameLst>
                                      </p:cBhvr>
                                      <p:to>
                                        <p:strVal val="visible"/>
                                      </p:to>
                                    </p:set>
                                    <p:animEffect transition="in" filter="fade">
                                      <p:cBhvr>
                                        <p:cTn id="42" dur="500"/>
                                        <p:tgtEl>
                                          <p:spTgt spid="10">
                                            <p:txEl>
                                              <p:pRg st="10" end="10"/>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0">
                                            <p:txEl>
                                              <p:pRg st="11" end="11"/>
                                            </p:txEl>
                                          </p:spTgt>
                                        </p:tgtEl>
                                        <p:attrNameLst>
                                          <p:attrName>style.visibility</p:attrName>
                                        </p:attrNameLst>
                                      </p:cBhvr>
                                      <p:to>
                                        <p:strVal val="visible"/>
                                      </p:to>
                                    </p:set>
                                    <p:animEffect transition="in" filter="fade">
                                      <p:cBhvr>
                                        <p:cTn id="45" dur="500"/>
                                        <p:tgtEl>
                                          <p:spTgt spid="10">
                                            <p:txEl>
                                              <p:pRg st="11" end="11"/>
                                            </p:tx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0">
                                            <p:txEl>
                                              <p:pRg st="12" end="12"/>
                                            </p:txEl>
                                          </p:spTgt>
                                        </p:tgtEl>
                                        <p:attrNameLst>
                                          <p:attrName>style.visibility</p:attrName>
                                        </p:attrNameLst>
                                      </p:cBhvr>
                                      <p:to>
                                        <p:strVal val="visible"/>
                                      </p:to>
                                    </p:set>
                                    <p:animEffect transition="in" filter="fade">
                                      <p:cBhvr>
                                        <p:cTn id="48" dur="500"/>
                                        <p:tgtEl>
                                          <p:spTgt spid="10">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20000"/>
          </a:stretch>
        </a:blipFill>
        <a:effectLst/>
      </p:bgPr>
    </p:bg>
    <p:spTree>
      <p:nvGrpSpPr>
        <p:cNvPr id="1" name=""/>
        <p:cNvGrpSpPr/>
        <p:nvPr/>
      </p:nvGrpSpPr>
      <p:grpSpPr>
        <a:xfrm>
          <a:off x="0" y="0"/>
          <a:ext cx="0" cy="0"/>
          <a:chOff x="0" y="0"/>
          <a:chExt cx="0" cy="0"/>
        </a:xfrm>
      </p:grpSpPr>
      <p:pic>
        <p:nvPicPr>
          <p:cNvPr id="11" name="Picture 10"/>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0" y="0"/>
            <a:ext cx="9144000" cy="1295400"/>
          </a:xfrm>
          <a:prstGeom prst="rect">
            <a:avLst/>
          </a:prstGeom>
        </p:spPr>
      </p:pic>
      <p:sp>
        <p:nvSpPr>
          <p:cNvPr id="7" name="Title 6"/>
          <p:cNvSpPr>
            <a:spLocks noGrp="1"/>
          </p:cNvSpPr>
          <p:nvPr>
            <p:ph type="title"/>
          </p:nvPr>
        </p:nvSpPr>
        <p:spPr>
          <a:xfrm>
            <a:off x="228600" y="0"/>
            <a:ext cx="8915400" cy="1143000"/>
          </a:xfrm>
          <a:blipFill>
            <a:blip r:embed="rId4"/>
            <a:stretch>
              <a:fillRect/>
            </a:stretch>
          </a:blipFill>
        </p:spPr>
        <p:txBody>
          <a:bodyPr lIns="0" tIns="0" rIns="0">
            <a:normAutofit/>
          </a:bodyPr>
          <a:lstStyle/>
          <a:p>
            <a:r>
              <a:rPr lang="en-US" sz="3400" dirty="0">
                <a:solidFill>
                  <a:schemeClr val="bg1"/>
                </a:solidFill>
                <a:latin typeface="Arial" panose="020B0604020202020204" pitchFamily="34" charset="0"/>
                <a:cs typeface="Arial" panose="020B0604020202020204" pitchFamily="34" charset="0"/>
              </a:rPr>
              <a:t>Debt-Based Crowdfunding </a:t>
            </a:r>
            <a:br>
              <a:rPr lang="en-US" sz="3400" dirty="0">
                <a:solidFill>
                  <a:schemeClr val="bg1"/>
                </a:solidFill>
                <a:latin typeface="Arial" panose="020B0604020202020204" pitchFamily="34" charset="0"/>
                <a:cs typeface="Arial" panose="020B0604020202020204" pitchFamily="34" charset="0"/>
              </a:rPr>
            </a:br>
            <a:r>
              <a:rPr lang="en-US" sz="3400" dirty="0">
                <a:solidFill>
                  <a:schemeClr val="bg1"/>
                </a:solidFill>
                <a:latin typeface="Arial" panose="020B0604020202020204" pitchFamily="34" charset="0"/>
                <a:cs typeface="Arial" panose="020B0604020202020204" pitchFamily="34" charset="0"/>
              </a:rPr>
              <a:t>Secured v. Unsecued</a:t>
            </a:r>
          </a:p>
        </p:txBody>
      </p:sp>
      <p:sp>
        <p:nvSpPr>
          <p:cNvPr id="10" name="Content Placeholder 9"/>
          <p:cNvSpPr>
            <a:spLocks noGrp="1"/>
          </p:cNvSpPr>
          <p:nvPr>
            <p:ph idx="1"/>
          </p:nvPr>
        </p:nvSpPr>
        <p:spPr>
          <a:xfrm>
            <a:off x="143933" y="1600200"/>
            <a:ext cx="8534400" cy="2057400"/>
          </a:xfrm>
        </p:spPr>
        <p:txBody>
          <a:bodyPr>
            <a:normAutofit/>
          </a:bodyPr>
          <a:lstStyle/>
          <a:p>
            <a:r>
              <a:rPr lang="en-US" sz="2400" b="1" u="sng" dirty="0"/>
              <a:t>Many Debt-Based Transactions Are Unsecured To Investor</a:t>
            </a:r>
            <a:r>
              <a:rPr lang="en-US" sz="2400" b="1" dirty="0"/>
              <a:t>: </a:t>
            </a:r>
          </a:p>
          <a:p>
            <a:pPr marL="0" indent="0">
              <a:buNone/>
            </a:pPr>
            <a:endParaRPr lang="en-US" sz="1200" dirty="0"/>
          </a:p>
          <a:p>
            <a:pPr lvl="1" algn="just"/>
            <a:r>
              <a:rPr lang="en-US" sz="2000" dirty="0"/>
              <a:t>Loan from Crowdfunding Portal to Company is often Secured by some interest </a:t>
            </a:r>
          </a:p>
          <a:p>
            <a:pPr lvl="2" algn="just"/>
            <a:r>
              <a:rPr lang="en-US" sz="1600" dirty="0"/>
              <a:t>e.g. Mortgage, Pledge, Collateral Assignment, Security Agreement, etc.</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83922" y="3387794"/>
            <a:ext cx="3660078" cy="1835012"/>
          </a:xfrm>
          <a:prstGeom prst="rect">
            <a:avLst/>
          </a:prstGeom>
        </p:spPr>
      </p:pic>
      <p:sp>
        <p:nvSpPr>
          <p:cNvPr id="8" name="Content Placeholder 9"/>
          <p:cNvSpPr txBox="1">
            <a:spLocks/>
          </p:cNvSpPr>
          <p:nvPr/>
        </p:nvSpPr>
        <p:spPr>
          <a:xfrm>
            <a:off x="127000" y="3505200"/>
            <a:ext cx="5269983" cy="1600200"/>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lgn="just"/>
            <a:r>
              <a:rPr lang="en-US" sz="2000" dirty="0"/>
              <a:t>Loan from Investor to Crowdfunding Portal however is often completely unsecured</a:t>
            </a:r>
          </a:p>
          <a:p>
            <a:pPr lvl="2" algn="just"/>
            <a:r>
              <a:rPr lang="en-US" sz="1600" dirty="0"/>
              <a:t>Underlying collateral interest not being passed through to investors</a:t>
            </a:r>
          </a:p>
          <a:p>
            <a:pPr lvl="2" algn="just"/>
            <a:r>
              <a:rPr lang="en-US" sz="1600" dirty="0"/>
              <a:t>Investors Receiving only Payment Dependent Note</a:t>
            </a:r>
          </a:p>
          <a:p>
            <a:pPr lvl="1"/>
            <a:endParaRPr lang="en-US" sz="2000" dirty="0"/>
          </a:p>
          <a:p>
            <a:pPr lvl="1"/>
            <a:endParaRPr lang="en-US" sz="2000" dirty="0"/>
          </a:p>
        </p:txBody>
      </p:sp>
    </p:spTree>
    <p:extLst>
      <p:ext uri="{BB962C8B-B14F-4D97-AF65-F5344CB8AC3E}">
        <p14:creationId xmlns:p14="http://schemas.microsoft.com/office/powerpoint/2010/main" val="3200532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500"/>
                                        <p:tgtEl>
                                          <p:spTgt spid="10">
                                            <p:txEl>
                                              <p:pRg st="2" end="2"/>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animEffect transition="in" filter="fade">
                                      <p:cBhvr>
                                        <p:cTn id="15" dur="500"/>
                                        <p:tgtEl>
                                          <p:spTgt spid="10">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fade">
                                      <p:cBhvr>
                                        <p:cTn id="20" dur="500"/>
                                        <p:tgtEl>
                                          <p:spTgt spid="8">
                                            <p:txEl>
                                              <p:pRg st="0" end="0"/>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animEffect transition="in" filter="fade">
                                      <p:cBhvr>
                                        <p:cTn id="23" dur="500"/>
                                        <p:tgtEl>
                                          <p:spTgt spid="8">
                                            <p:txEl>
                                              <p:pRg st="1" end="1"/>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8">
                                            <p:txEl>
                                              <p:pRg st="2" end="2"/>
                                            </p:txEl>
                                          </p:spTgt>
                                        </p:tgtEl>
                                        <p:attrNameLst>
                                          <p:attrName>style.visibility</p:attrName>
                                        </p:attrNameLst>
                                      </p:cBhvr>
                                      <p:to>
                                        <p:strVal val="visible"/>
                                      </p:to>
                                    </p:set>
                                    <p:animEffect transition="in" filter="fade">
                                      <p:cBhvr>
                                        <p:cTn id="26" dur="500"/>
                                        <p:tgtEl>
                                          <p:spTgt spid="8">
                                            <p:txEl>
                                              <p:pRg st="2" end="2"/>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20000"/>
          </a:stretch>
        </a:blipFill>
        <a:effectLst/>
      </p:bgPr>
    </p:bg>
    <p:spTree>
      <p:nvGrpSpPr>
        <p:cNvPr id="1" name=""/>
        <p:cNvGrpSpPr/>
        <p:nvPr/>
      </p:nvGrpSpPr>
      <p:grpSpPr>
        <a:xfrm>
          <a:off x="0" y="0"/>
          <a:ext cx="0" cy="0"/>
          <a:chOff x="0" y="0"/>
          <a:chExt cx="0" cy="0"/>
        </a:xfrm>
      </p:grpSpPr>
      <p:pic>
        <p:nvPicPr>
          <p:cNvPr id="11" name="Picture 10"/>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0" y="0"/>
            <a:ext cx="9144000" cy="1295400"/>
          </a:xfrm>
          <a:prstGeom prst="rect">
            <a:avLst/>
          </a:prstGeom>
        </p:spPr>
      </p:pic>
      <p:sp>
        <p:nvSpPr>
          <p:cNvPr id="7" name="Title 6"/>
          <p:cNvSpPr>
            <a:spLocks noGrp="1"/>
          </p:cNvSpPr>
          <p:nvPr>
            <p:ph type="title"/>
          </p:nvPr>
        </p:nvSpPr>
        <p:spPr>
          <a:xfrm>
            <a:off x="228600" y="0"/>
            <a:ext cx="8915400" cy="1143000"/>
          </a:xfrm>
          <a:blipFill>
            <a:blip r:embed="rId4"/>
            <a:stretch>
              <a:fillRect/>
            </a:stretch>
          </a:blipFill>
        </p:spPr>
        <p:txBody>
          <a:bodyPr lIns="0" tIns="0" rIns="0">
            <a:normAutofit/>
          </a:bodyPr>
          <a:lstStyle/>
          <a:p>
            <a:r>
              <a:rPr lang="en-US" sz="3400" dirty="0">
                <a:solidFill>
                  <a:schemeClr val="bg1"/>
                </a:solidFill>
                <a:latin typeface="Arial" panose="020B0604020202020204" pitchFamily="34" charset="0"/>
                <a:cs typeface="Arial" panose="020B0604020202020204" pitchFamily="34" charset="0"/>
              </a:rPr>
              <a:t>Debt-Based Crowdfunding </a:t>
            </a:r>
            <a:br>
              <a:rPr lang="en-US" sz="3400" dirty="0">
                <a:solidFill>
                  <a:schemeClr val="bg1"/>
                </a:solidFill>
                <a:latin typeface="Arial" panose="020B0604020202020204" pitchFamily="34" charset="0"/>
                <a:cs typeface="Arial" panose="020B0604020202020204" pitchFamily="34" charset="0"/>
              </a:rPr>
            </a:br>
            <a:r>
              <a:rPr lang="en-US" sz="3400" dirty="0">
                <a:solidFill>
                  <a:schemeClr val="bg1"/>
                </a:solidFill>
                <a:latin typeface="Arial" panose="020B0604020202020204" pitchFamily="34" charset="0"/>
                <a:cs typeface="Arial" panose="020B0604020202020204" pitchFamily="34" charset="0"/>
              </a:rPr>
              <a:t>Secured v. Unsecued</a:t>
            </a: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73552" y="1422400"/>
            <a:ext cx="5486400" cy="5288280"/>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73552" y="1430867"/>
            <a:ext cx="5486400" cy="5288280"/>
          </a:xfrm>
          <a:prstGeom prst="rect">
            <a:avLst/>
          </a:prstGeom>
        </p:spPr>
      </p:pic>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73552" y="1422400"/>
            <a:ext cx="5486400" cy="5288280"/>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73552" y="1430867"/>
            <a:ext cx="5486400" cy="5288280"/>
          </a:xfrm>
          <a:prstGeom prst="rect">
            <a:avLst/>
          </a:prstGeom>
        </p:spPr>
      </p:pic>
      <p:pic>
        <p:nvPicPr>
          <p:cNvPr id="22" name="Picture 2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73552" y="1430867"/>
            <a:ext cx="5486400" cy="5288280"/>
          </a:xfrm>
          <a:prstGeom prst="rect">
            <a:avLst/>
          </a:prstGeom>
        </p:spPr>
      </p:pic>
      <p:pic>
        <p:nvPicPr>
          <p:cNvPr id="23" name="Picture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73552" y="1430867"/>
            <a:ext cx="5486400" cy="5288280"/>
          </a:xfrm>
          <a:prstGeom prst="rect">
            <a:avLst/>
          </a:prstGeom>
        </p:spPr>
      </p:pic>
      <p:pic>
        <p:nvPicPr>
          <p:cNvPr id="24" name="Picture 2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73552" y="1430867"/>
            <a:ext cx="5486400" cy="5288280"/>
          </a:xfrm>
          <a:prstGeom prst="rect">
            <a:avLst/>
          </a:prstGeom>
        </p:spPr>
      </p:pic>
      <p:pic>
        <p:nvPicPr>
          <p:cNvPr id="25" name="Picture 2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73552" y="1430867"/>
            <a:ext cx="5486400" cy="5288280"/>
          </a:xfrm>
          <a:prstGeom prst="rect">
            <a:avLst/>
          </a:prstGeom>
        </p:spPr>
      </p:pic>
      <p:pic>
        <p:nvPicPr>
          <p:cNvPr id="27" name="Picture 2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76600" y="1430867"/>
            <a:ext cx="5486400" cy="5288280"/>
          </a:xfrm>
          <a:prstGeom prst="rect">
            <a:avLst/>
          </a:prstGeom>
        </p:spPr>
      </p:pic>
      <p:sp>
        <p:nvSpPr>
          <p:cNvPr id="10" name="Content Placeholder 9"/>
          <p:cNvSpPr>
            <a:spLocks noGrp="1"/>
          </p:cNvSpPr>
          <p:nvPr>
            <p:ph idx="1"/>
          </p:nvPr>
        </p:nvSpPr>
        <p:spPr>
          <a:xfrm>
            <a:off x="0" y="1430867"/>
            <a:ext cx="4572000" cy="2057400"/>
          </a:xfrm>
        </p:spPr>
        <p:txBody>
          <a:bodyPr>
            <a:normAutofit/>
          </a:bodyPr>
          <a:lstStyle/>
          <a:p>
            <a:r>
              <a:rPr lang="en-US" sz="2200" b="1" dirty="0"/>
              <a:t>Typical Debt-Based   Crowdfunding            Transaction Structure: </a:t>
            </a:r>
          </a:p>
          <a:p>
            <a:pPr marL="0" indent="0">
              <a:buNone/>
            </a:pPr>
            <a:endParaRPr lang="en-US" sz="2200" dirty="0"/>
          </a:p>
        </p:txBody>
      </p:sp>
      <p:sp>
        <p:nvSpPr>
          <p:cNvPr id="15" name="Content Placeholder 9"/>
          <p:cNvSpPr txBox="1">
            <a:spLocks/>
          </p:cNvSpPr>
          <p:nvPr/>
        </p:nvSpPr>
        <p:spPr>
          <a:xfrm>
            <a:off x="211667" y="2209800"/>
            <a:ext cx="3044952" cy="4267200"/>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just"/>
            <a:r>
              <a:rPr lang="en-US" sz="1200" b="1" dirty="0"/>
              <a:t>For purposes of illustration let’s continue with the previous example of a typical Debt-Based Crowdfunding Campaign</a:t>
            </a:r>
          </a:p>
          <a:p>
            <a:pPr algn="just"/>
            <a:r>
              <a:rPr lang="en-US" sz="1200" b="1" dirty="0"/>
              <a:t>“Crowd” investors make a </a:t>
            </a:r>
            <a:r>
              <a:rPr lang="en-US" sz="1200" b="1" u="sng" dirty="0"/>
              <a:t>loan</a:t>
            </a:r>
            <a:r>
              <a:rPr lang="en-US" sz="1200" b="1" dirty="0"/>
              <a:t> to the Crowdfunding Portal </a:t>
            </a:r>
          </a:p>
          <a:p>
            <a:pPr algn="just"/>
            <a:r>
              <a:rPr lang="en-US" sz="1200" b="1" dirty="0"/>
              <a:t>The Crowdfunding Portal makes a </a:t>
            </a:r>
            <a:r>
              <a:rPr lang="en-US" sz="1200" b="1" u="sng" dirty="0"/>
              <a:t>loan</a:t>
            </a:r>
            <a:r>
              <a:rPr lang="en-US" sz="1200" b="1" dirty="0"/>
              <a:t> to the Company </a:t>
            </a:r>
          </a:p>
          <a:p>
            <a:pPr algn="just"/>
            <a:r>
              <a:rPr lang="en-US" sz="1200" b="1" dirty="0"/>
              <a:t>In return for the </a:t>
            </a:r>
            <a:r>
              <a:rPr lang="en-US" sz="1200" b="1" u="sng" dirty="0"/>
              <a:t>loan made from the Crowdfunding Portal to the Company</a:t>
            </a:r>
            <a:r>
              <a:rPr lang="en-US" sz="1200" b="1" dirty="0"/>
              <a:t>, the Crowdfunding Portal will receive a Promissory Note payable by </a:t>
            </a:r>
            <a:r>
              <a:rPr lang="en-US" sz="1200" b="1" u="sng" dirty="0"/>
              <a:t>the Company</a:t>
            </a:r>
          </a:p>
          <a:p>
            <a:pPr algn="just"/>
            <a:r>
              <a:rPr lang="en-US" sz="1200" b="1" dirty="0"/>
              <a:t>They will also typically receive a mortgage encumbering the underlying project</a:t>
            </a:r>
          </a:p>
          <a:p>
            <a:pPr algn="just"/>
            <a:r>
              <a:rPr lang="en-US" sz="1200" b="1" dirty="0"/>
              <a:t>The mortgage will secure the payment of the Promissory Note payable by </a:t>
            </a:r>
            <a:r>
              <a:rPr lang="en-US" sz="1200" b="1" u="sng" dirty="0"/>
              <a:t>the Company to the Crowdfunding Portal</a:t>
            </a:r>
            <a:r>
              <a:rPr lang="en-US" sz="1200" b="1" dirty="0"/>
              <a:t> </a:t>
            </a:r>
          </a:p>
          <a:p>
            <a:pPr algn="just"/>
            <a:r>
              <a:rPr lang="en-US" sz="1200" b="1" dirty="0"/>
              <a:t>Again, in return for the </a:t>
            </a:r>
            <a:r>
              <a:rPr lang="en-US" sz="1200" b="1" u="sng" dirty="0"/>
              <a:t>loan made from the investors to the Crowdfunding Portal</a:t>
            </a:r>
            <a:r>
              <a:rPr lang="en-US" sz="1200" b="1" dirty="0"/>
              <a:t>, each investor will receive a Promissory Note payable by </a:t>
            </a:r>
            <a:r>
              <a:rPr lang="en-US" sz="1200" b="1" u="sng" dirty="0"/>
              <a:t>the Crowdfunding Portal</a:t>
            </a:r>
            <a:r>
              <a:rPr lang="en-US" sz="1200" b="1" dirty="0"/>
              <a:t> to the Investor</a:t>
            </a:r>
          </a:p>
          <a:p>
            <a:pPr algn="just"/>
            <a:r>
              <a:rPr lang="en-US" sz="1200" b="1" dirty="0"/>
              <a:t>These Promissory Notes however are completely </a:t>
            </a:r>
            <a:r>
              <a:rPr lang="en-US" sz="1200" b="1" u="sng" dirty="0"/>
              <a:t>UNSECURED</a:t>
            </a:r>
            <a:r>
              <a:rPr lang="en-US" sz="1200" b="1" dirty="0"/>
              <a:t>. The illustrated mortgage only secures the loan made by </a:t>
            </a:r>
            <a:r>
              <a:rPr lang="en-US" sz="1200" b="1" u="sng" dirty="0"/>
              <a:t>loan made from the Crowdfunding Portal to the Company</a:t>
            </a:r>
            <a:endParaRPr lang="en-US" sz="1200" b="1" dirty="0"/>
          </a:p>
        </p:txBody>
      </p:sp>
    </p:spTree>
    <p:extLst>
      <p:ext uri="{BB962C8B-B14F-4D97-AF65-F5344CB8AC3E}">
        <p14:creationId xmlns:p14="http://schemas.microsoft.com/office/powerpoint/2010/main" val="2266759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500"/>
                                        <p:tgtEl>
                                          <p:spTgt spid="15">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5">
                                            <p:txEl>
                                              <p:pRg st="1" end="1"/>
                                            </p:txEl>
                                          </p:spTgt>
                                        </p:tgtEl>
                                        <p:attrNameLst>
                                          <p:attrName>style.visibility</p:attrName>
                                        </p:attrNameLst>
                                      </p:cBhvr>
                                      <p:to>
                                        <p:strVal val="visible"/>
                                      </p:to>
                                    </p:set>
                                    <p:animEffect transition="in" filter="fade">
                                      <p:cBhvr>
                                        <p:cTn id="20" dur="500"/>
                                        <p:tgtEl>
                                          <p:spTgt spid="15">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5">
                                            <p:txEl>
                                              <p:pRg st="2" end="2"/>
                                            </p:txEl>
                                          </p:spTgt>
                                        </p:tgtEl>
                                        <p:attrNameLst>
                                          <p:attrName>style.visibility</p:attrName>
                                        </p:attrNameLst>
                                      </p:cBhvr>
                                      <p:to>
                                        <p:strVal val="visible"/>
                                      </p:to>
                                    </p:set>
                                    <p:animEffect transition="in" filter="fade">
                                      <p:cBhvr>
                                        <p:cTn id="28" dur="500"/>
                                        <p:tgtEl>
                                          <p:spTgt spid="15">
                                            <p:txEl>
                                              <p:pRg st="2" end="2"/>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5">
                                            <p:txEl>
                                              <p:pRg st="3" end="3"/>
                                            </p:txEl>
                                          </p:spTgt>
                                        </p:tgtEl>
                                        <p:attrNameLst>
                                          <p:attrName>style.visibility</p:attrName>
                                        </p:attrNameLst>
                                      </p:cBhvr>
                                      <p:to>
                                        <p:strVal val="visible"/>
                                      </p:to>
                                    </p:set>
                                    <p:animEffect transition="in" filter="fade">
                                      <p:cBhvr>
                                        <p:cTn id="41" dur="500"/>
                                        <p:tgtEl>
                                          <p:spTgt spid="15">
                                            <p:txEl>
                                              <p:pRg st="3" end="3"/>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5">
                                            <p:txEl>
                                              <p:pRg st="4" end="4"/>
                                            </p:txEl>
                                          </p:spTgt>
                                        </p:tgtEl>
                                        <p:attrNameLst>
                                          <p:attrName>style.visibility</p:attrName>
                                        </p:attrNameLst>
                                      </p:cBhvr>
                                      <p:to>
                                        <p:strVal val="visible"/>
                                      </p:to>
                                    </p:set>
                                    <p:animEffect transition="in" filter="fade">
                                      <p:cBhvr>
                                        <p:cTn id="49" dur="500"/>
                                        <p:tgtEl>
                                          <p:spTgt spid="15">
                                            <p:txEl>
                                              <p:pRg st="4" end="4"/>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5">
                                            <p:txEl>
                                              <p:pRg st="5" end="5"/>
                                            </p:txEl>
                                          </p:spTgt>
                                        </p:tgtEl>
                                        <p:attrNameLst>
                                          <p:attrName>style.visibility</p:attrName>
                                        </p:attrNameLst>
                                      </p:cBhvr>
                                      <p:to>
                                        <p:strVal val="visible"/>
                                      </p:to>
                                    </p:set>
                                    <p:animEffect transition="in" filter="fade">
                                      <p:cBhvr>
                                        <p:cTn id="57" dur="500"/>
                                        <p:tgtEl>
                                          <p:spTgt spid="15">
                                            <p:txEl>
                                              <p:pRg st="5" end="5"/>
                                            </p:txEl>
                                          </p:spTgt>
                                        </p:tgtEl>
                                      </p:cBhvr>
                                    </p:animEffect>
                                  </p:childTnLst>
                                </p:cTn>
                              </p:par>
                              <p:par>
                                <p:cTn id="58" presetID="10" presetClass="entr" presetSubtype="0" fill="hold" nodeType="with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500"/>
                                        <p:tgtEl>
                                          <p:spTgt spid="24"/>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5">
                                            <p:txEl>
                                              <p:pRg st="6" end="6"/>
                                            </p:txEl>
                                          </p:spTgt>
                                        </p:tgtEl>
                                        <p:attrNameLst>
                                          <p:attrName>style.visibility</p:attrName>
                                        </p:attrNameLst>
                                      </p:cBhvr>
                                      <p:to>
                                        <p:strVal val="visible"/>
                                      </p:to>
                                    </p:set>
                                    <p:animEffect transition="in" filter="fade">
                                      <p:cBhvr>
                                        <p:cTn id="65" dur="500"/>
                                        <p:tgtEl>
                                          <p:spTgt spid="15">
                                            <p:txEl>
                                              <p:pRg st="6" end="6"/>
                                            </p:txEl>
                                          </p:spTgt>
                                        </p:tgtEl>
                                      </p:cBhvr>
                                    </p:animEffect>
                                  </p:childTnLst>
                                </p:cTn>
                              </p:par>
                              <p:par>
                                <p:cTn id="66" presetID="10" presetClass="entr" presetSubtype="0" fill="hold" nodeType="with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fade">
                                      <p:cBhvr>
                                        <p:cTn id="68" dur="500"/>
                                        <p:tgtEl>
                                          <p:spTgt spid="25"/>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15">
                                            <p:txEl>
                                              <p:pRg st="7" end="7"/>
                                            </p:txEl>
                                          </p:spTgt>
                                        </p:tgtEl>
                                        <p:attrNameLst>
                                          <p:attrName>style.visibility</p:attrName>
                                        </p:attrNameLst>
                                      </p:cBhvr>
                                      <p:to>
                                        <p:strVal val="visible"/>
                                      </p:to>
                                    </p:set>
                                    <p:animEffect transition="in" filter="fade">
                                      <p:cBhvr>
                                        <p:cTn id="73" dur="500"/>
                                        <p:tgtEl>
                                          <p:spTgt spid="15">
                                            <p:txEl>
                                              <p:pRg st="7" end="7"/>
                                            </p:txEl>
                                          </p:spTgt>
                                        </p:tgtEl>
                                      </p:cBhvr>
                                    </p:animEffect>
                                  </p:childTnLst>
                                </p:cTn>
                              </p:par>
                              <p:par>
                                <p:cTn id="74" presetID="10" presetClass="entr" presetSubtype="0" fill="hold" nodeType="with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fade">
                                      <p:cBhvr>
                                        <p:cTn id="7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20000"/>
          </a:stretch>
        </a:blipFill>
        <a:effectLst/>
      </p:bgPr>
    </p:bg>
    <p:spTree>
      <p:nvGrpSpPr>
        <p:cNvPr id="1" name=""/>
        <p:cNvGrpSpPr/>
        <p:nvPr/>
      </p:nvGrpSpPr>
      <p:grpSpPr>
        <a:xfrm>
          <a:off x="0" y="0"/>
          <a:ext cx="0" cy="0"/>
          <a:chOff x="0" y="0"/>
          <a:chExt cx="0" cy="0"/>
        </a:xfrm>
      </p:grpSpPr>
      <p:pic>
        <p:nvPicPr>
          <p:cNvPr id="11" name="Picture 10"/>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0" y="0"/>
            <a:ext cx="9144000" cy="1295400"/>
          </a:xfrm>
          <a:prstGeom prst="rect">
            <a:avLst/>
          </a:prstGeom>
        </p:spPr>
      </p:pic>
      <p:sp>
        <p:nvSpPr>
          <p:cNvPr id="7" name="Title 6"/>
          <p:cNvSpPr>
            <a:spLocks noGrp="1"/>
          </p:cNvSpPr>
          <p:nvPr>
            <p:ph type="title"/>
          </p:nvPr>
        </p:nvSpPr>
        <p:spPr>
          <a:xfrm>
            <a:off x="228600" y="152400"/>
            <a:ext cx="8915400" cy="1143000"/>
          </a:xfrm>
          <a:blipFill>
            <a:blip r:embed="rId4"/>
            <a:stretch>
              <a:fillRect/>
            </a:stretch>
          </a:blipFill>
        </p:spPr>
        <p:txBody>
          <a:bodyPr lIns="0" tIns="0" rIns="0">
            <a:normAutofit/>
          </a:bodyPr>
          <a:lstStyle/>
          <a:p>
            <a:r>
              <a:rPr lang="en-US" sz="3400" dirty="0">
                <a:solidFill>
                  <a:schemeClr val="bg1"/>
                </a:solidFill>
                <a:latin typeface="Arial" panose="020B0604020202020204" pitchFamily="34" charset="0"/>
                <a:cs typeface="Arial" panose="020B0604020202020204" pitchFamily="34" charset="0"/>
              </a:rPr>
              <a:t>Debt-Based Crowdfunding </a:t>
            </a:r>
            <a:br>
              <a:rPr lang="en-US" sz="3400" dirty="0">
                <a:solidFill>
                  <a:schemeClr val="bg1"/>
                </a:solidFill>
                <a:latin typeface="Arial" panose="020B0604020202020204" pitchFamily="34" charset="0"/>
                <a:cs typeface="Arial" panose="020B0604020202020204" pitchFamily="34" charset="0"/>
              </a:rPr>
            </a:br>
            <a:r>
              <a:rPr lang="en-US" sz="3400" dirty="0">
                <a:solidFill>
                  <a:schemeClr val="bg1"/>
                </a:solidFill>
                <a:latin typeface="Arial" panose="020B0604020202020204" pitchFamily="34" charset="0"/>
                <a:cs typeface="Arial" panose="020B0604020202020204" pitchFamily="34" charset="0"/>
              </a:rPr>
              <a:t>Additional Documentation Considerations</a:t>
            </a:r>
          </a:p>
        </p:txBody>
      </p:sp>
      <p:sp>
        <p:nvSpPr>
          <p:cNvPr id="10" name="Content Placeholder 9"/>
          <p:cNvSpPr>
            <a:spLocks noGrp="1"/>
          </p:cNvSpPr>
          <p:nvPr>
            <p:ph idx="1"/>
          </p:nvPr>
        </p:nvSpPr>
        <p:spPr>
          <a:xfrm>
            <a:off x="152400" y="1447801"/>
            <a:ext cx="4343400" cy="2514600"/>
          </a:xfrm>
        </p:spPr>
        <p:txBody>
          <a:bodyPr>
            <a:normAutofit/>
          </a:bodyPr>
          <a:lstStyle/>
          <a:p>
            <a:r>
              <a:rPr lang="en-US" sz="2400" b="1" u="sng" dirty="0"/>
              <a:t>Loan Covenants To Consider</a:t>
            </a:r>
            <a:r>
              <a:rPr lang="en-US" sz="2400" b="1" dirty="0"/>
              <a:t>: </a:t>
            </a:r>
          </a:p>
          <a:p>
            <a:pPr lvl="1" algn="just"/>
            <a:r>
              <a:rPr lang="en-US" sz="2000" u="sng" dirty="0"/>
              <a:t>General Covenants</a:t>
            </a:r>
            <a:r>
              <a:rPr lang="en-US" sz="2000" dirty="0"/>
              <a:t>: </a:t>
            </a:r>
          </a:p>
          <a:p>
            <a:pPr lvl="2" algn="just"/>
            <a:r>
              <a:rPr lang="en-US" sz="1600" dirty="0"/>
              <a:t>Ordinary course of business;</a:t>
            </a:r>
          </a:p>
          <a:p>
            <a:pPr lvl="2" algn="just"/>
            <a:r>
              <a:rPr lang="en-US" sz="1600" dirty="0"/>
              <a:t>No change of control; </a:t>
            </a:r>
          </a:p>
          <a:p>
            <a:pPr lvl="2" algn="just"/>
            <a:r>
              <a:rPr lang="en-US" sz="1600" dirty="0"/>
              <a:t>Delivery of Financials;</a:t>
            </a:r>
          </a:p>
          <a:p>
            <a:pPr lvl="2" algn="just"/>
            <a:r>
              <a:rPr lang="en-US" sz="1600" dirty="0"/>
              <a:t>Etc.</a:t>
            </a:r>
          </a:p>
          <a:p>
            <a:pPr lvl="2" algn="just"/>
            <a:endParaRPr lang="en-US" sz="1600" dirty="0"/>
          </a:p>
        </p:txBody>
      </p:sp>
      <p:sp>
        <p:nvSpPr>
          <p:cNvPr id="6" name="Content Placeholder 9"/>
          <p:cNvSpPr txBox="1">
            <a:spLocks/>
          </p:cNvSpPr>
          <p:nvPr/>
        </p:nvSpPr>
        <p:spPr>
          <a:xfrm>
            <a:off x="304800" y="3429000"/>
            <a:ext cx="5181600" cy="2514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lgn="just"/>
            <a:r>
              <a:rPr lang="en-US" sz="2000" u="sng" dirty="0"/>
              <a:t>Financial Covenants</a:t>
            </a:r>
            <a:r>
              <a:rPr lang="en-US" sz="2000" dirty="0"/>
              <a:t>:</a:t>
            </a:r>
          </a:p>
          <a:p>
            <a:pPr lvl="2" algn="just"/>
            <a:r>
              <a:rPr lang="en-US" sz="1600" dirty="0"/>
              <a:t>Debt Service Coverage Ratio;</a:t>
            </a:r>
          </a:p>
          <a:p>
            <a:pPr lvl="2" algn="just"/>
            <a:r>
              <a:rPr lang="en-US" sz="1600" dirty="0"/>
              <a:t>Loan-To-Value Ratio;</a:t>
            </a:r>
          </a:p>
          <a:p>
            <a:pPr lvl="2" algn="just"/>
            <a:r>
              <a:rPr lang="en-US" sz="1600" dirty="0"/>
              <a:t>Liquidity/Net Worth of Guarantors;</a:t>
            </a:r>
          </a:p>
          <a:p>
            <a:pPr lvl="2" algn="just"/>
            <a:r>
              <a:rPr lang="en-US" sz="1600" dirty="0"/>
              <a:t>Borrowing Base (</a:t>
            </a:r>
            <a:r>
              <a:rPr lang="en-US" sz="1600" i="1" dirty="0"/>
              <a:t>if proceeds not being disbursed in lump sum</a:t>
            </a:r>
            <a:r>
              <a:rPr lang="en-US" sz="1600" dirty="0"/>
              <a:t>);</a:t>
            </a:r>
          </a:p>
          <a:p>
            <a:pPr lvl="2" algn="just"/>
            <a:r>
              <a:rPr lang="en-US" sz="1600" dirty="0"/>
              <a:t>Etc.</a:t>
            </a:r>
          </a:p>
          <a:p>
            <a:pPr lvl="2" algn="just"/>
            <a:endParaRPr lang="en-US" sz="1600" dirty="0"/>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10200" y="1451263"/>
            <a:ext cx="3511774" cy="4343400"/>
          </a:xfrm>
          <a:prstGeom prst="rect">
            <a:avLst/>
          </a:prstGeom>
        </p:spPr>
      </p:pic>
    </p:spTree>
    <p:extLst>
      <p:ext uri="{BB962C8B-B14F-4D97-AF65-F5344CB8AC3E}">
        <p14:creationId xmlns:p14="http://schemas.microsoft.com/office/powerpoint/2010/main" val="3796456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Effect transition="in" filter="fade">
                                      <p:cBhvr>
                                        <p:cTn id="15" dur="500"/>
                                        <p:tgtEl>
                                          <p:spTgt spid="10">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xEl>
                                              <p:pRg st="2" end="2"/>
                                            </p:txEl>
                                          </p:spTgt>
                                        </p:tgtEl>
                                        <p:attrNameLst>
                                          <p:attrName>style.visibility</p:attrName>
                                        </p:attrNameLst>
                                      </p:cBhvr>
                                      <p:to>
                                        <p:strVal val="visible"/>
                                      </p:to>
                                    </p:set>
                                    <p:animEffect transition="in" filter="fade">
                                      <p:cBhvr>
                                        <p:cTn id="18" dur="500"/>
                                        <p:tgtEl>
                                          <p:spTgt spid="10">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xEl>
                                              <p:pRg st="3" end="3"/>
                                            </p:txEl>
                                          </p:spTgt>
                                        </p:tgtEl>
                                        <p:attrNameLst>
                                          <p:attrName>style.visibility</p:attrName>
                                        </p:attrNameLst>
                                      </p:cBhvr>
                                      <p:to>
                                        <p:strVal val="visible"/>
                                      </p:to>
                                    </p:set>
                                    <p:animEffect transition="in" filter="fade">
                                      <p:cBhvr>
                                        <p:cTn id="21" dur="500"/>
                                        <p:tgtEl>
                                          <p:spTgt spid="10">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xEl>
                                              <p:pRg st="4" end="4"/>
                                            </p:txEl>
                                          </p:spTgt>
                                        </p:tgtEl>
                                        <p:attrNameLst>
                                          <p:attrName>style.visibility</p:attrName>
                                        </p:attrNameLst>
                                      </p:cBhvr>
                                      <p:to>
                                        <p:strVal val="visible"/>
                                      </p:to>
                                    </p:set>
                                    <p:animEffect transition="in" filter="fade">
                                      <p:cBhvr>
                                        <p:cTn id="24" dur="500"/>
                                        <p:tgtEl>
                                          <p:spTgt spid="10">
                                            <p:txEl>
                                              <p:pRg st="4" end="4"/>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animEffect transition="in" filter="fade">
                                      <p:cBhvr>
                                        <p:cTn id="27" dur="500"/>
                                        <p:tgtEl>
                                          <p:spTgt spid="10">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fade">
                                      <p:cBhvr>
                                        <p:cTn id="32" dur="500"/>
                                        <p:tgtEl>
                                          <p:spTgt spid="6">
                                            <p:txEl>
                                              <p:pRg st="0" end="0"/>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6">
                                            <p:txEl>
                                              <p:pRg st="1" end="1"/>
                                            </p:txEl>
                                          </p:spTgt>
                                        </p:tgtEl>
                                        <p:attrNameLst>
                                          <p:attrName>style.visibility</p:attrName>
                                        </p:attrNameLst>
                                      </p:cBhvr>
                                      <p:to>
                                        <p:strVal val="visible"/>
                                      </p:to>
                                    </p:set>
                                    <p:animEffect transition="in" filter="fade">
                                      <p:cBhvr>
                                        <p:cTn id="35" dur="500"/>
                                        <p:tgtEl>
                                          <p:spTgt spid="6">
                                            <p:txEl>
                                              <p:pRg st="1" end="1"/>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6">
                                            <p:txEl>
                                              <p:pRg st="2" end="2"/>
                                            </p:txEl>
                                          </p:spTgt>
                                        </p:tgtEl>
                                        <p:attrNameLst>
                                          <p:attrName>style.visibility</p:attrName>
                                        </p:attrNameLst>
                                      </p:cBhvr>
                                      <p:to>
                                        <p:strVal val="visible"/>
                                      </p:to>
                                    </p:set>
                                    <p:animEffect transition="in" filter="fade">
                                      <p:cBhvr>
                                        <p:cTn id="38" dur="500"/>
                                        <p:tgtEl>
                                          <p:spTgt spid="6">
                                            <p:txEl>
                                              <p:pRg st="2" end="2"/>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6">
                                            <p:txEl>
                                              <p:pRg st="3" end="3"/>
                                            </p:txEl>
                                          </p:spTgt>
                                        </p:tgtEl>
                                        <p:attrNameLst>
                                          <p:attrName>style.visibility</p:attrName>
                                        </p:attrNameLst>
                                      </p:cBhvr>
                                      <p:to>
                                        <p:strVal val="visible"/>
                                      </p:to>
                                    </p:set>
                                    <p:animEffect transition="in" filter="fade">
                                      <p:cBhvr>
                                        <p:cTn id="41" dur="500"/>
                                        <p:tgtEl>
                                          <p:spTgt spid="6">
                                            <p:txEl>
                                              <p:pRg st="3" end="3"/>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6">
                                            <p:txEl>
                                              <p:pRg st="4" end="4"/>
                                            </p:txEl>
                                          </p:spTgt>
                                        </p:tgtEl>
                                        <p:attrNameLst>
                                          <p:attrName>style.visibility</p:attrName>
                                        </p:attrNameLst>
                                      </p:cBhvr>
                                      <p:to>
                                        <p:strVal val="visible"/>
                                      </p:to>
                                    </p:set>
                                    <p:animEffect transition="in" filter="fade">
                                      <p:cBhvr>
                                        <p:cTn id="44" dur="500"/>
                                        <p:tgtEl>
                                          <p:spTgt spid="6">
                                            <p:txEl>
                                              <p:pRg st="4" end="4"/>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6">
                                            <p:txEl>
                                              <p:pRg st="5" end="5"/>
                                            </p:txEl>
                                          </p:spTgt>
                                        </p:tgtEl>
                                        <p:attrNameLst>
                                          <p:attrName>style.visibility</p:attrName>
                                        </p:attrNameLst>
                                      </p:cBhvr>
                                      <p:to>
                                        <p:strVal val="visible"/>
                                      </p:to>
                                    </p:set>
                                    <p:animEffect transition="in" filter="fade">
                                      <p:cBhvr>
                                        <p:cTn id="47"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20000"/>
          </a:stretch>
        </a:blipFill>
        <a:effectLst/>
      </p:bgPr>
    </p:bg>
    <p:spTree>
      <p:nvGrpSpPr>
        <p:cNvPr id="1" name=""/>
        <p:cNvGrpSpPr/>
        <p:nvPr/>
      </p:nvGrpSpPr>
      <p:grpSpPr>
        <a:xfrm>
          <a:off x="0" y="0"/>
          <a:ext cx="0" cy="0"/>
          <a:chOff x="0" y="0"/>
          <a:chExt cx="0" cy="0"/>
        </a:xfrm>
      </p:grpSpPr>
      <p:pic>
        <p:nvPicPr>
          <p:cNvPr id="11" name="Picture 10"/>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0" y="0"/>
            <a:ext cx="9144000" cy="1295400"/>
          </a:xfrm>
          <a:prstGeom prst="rect">
            <a:avLst/>
          </a:prstGeom>
        </p:spPr>
      </p:pic>
      <p:sp>
        <p:nvSpPr>
          <p:cNvPr id="7" name="Title 6"/>
          <p:cNvSpPr>
            <a:spLocks noGrp="1"/>
          </p:cNvSpPr>
          <p:nvPr>
            <p:ph type="title"/>
          </p:nvPr>
        </p:nvSpPr>
        <p:spPr>
          <a:xfrm>
            <a:off x="228600" y="0"/>
            <a:ext cx="8915400" cy="1143000"/>
          </a:xfrm>
          <a:blipFill>
            <a:blip r:embed="rId4"/>
            <a:stretch>
              <a:fillRect/>
            </a:stretch>
          </a:blipFill>
        </p:spPr>
        <p:txBody>
          <a:bodyPr lIns="0" tIns="0" rIns="0">
            <a:normAutofit/>
          </a:bodyPr>
          <a:lstStyle/>
          <a:p>
            <a:r>
              <a:rPr lang="en-US" sz="3600" dirty="0">
                <a:solidFill>
                  <a:schemeClr val="bg1"/>
                </a:solidFill>
                <a:latin typeface="Arial" panose="020B0604020202020204" pitchFamily="34" charset="0"/>
                <a:cs typeface="Arial" panose="020B0604020202020204" pitchFamily="34" charset="0"/>
              </a:rPr>
              <a:t>What Is Crowdfunding?</a:t>
            </a:r>
          </a:p>
        </p:txBody>
      </p:sp>
      <p:sp>
        <p:nvSpPr>
          <p:cNvPr id="10" name="Content Placeholder 9"/>
          <p:cNvSpPr>
            <a:spLocks noGrp="1"/>
          </p:cNvSpPr>
          <p:nvPr>
            <p:ph idx="1"/>
          </p:nvPr>
        </p:nvSpPr>
        <p:spPr>
          <a:xfrm>
            <a:off x="457200" y="4648200"/>
            <a:ext cx="8229600" cy="1477963"/>
          </a:xfrm>
        </p:spPr>
        <p:txBody>
          <a:bodyPr>
            <a:normAutofit/>
          </a:bodyPr>
          <a:lstStyle/>
          <a:p>
            <a:pPr algn="just"/>
            <a:r>
              <a:rPr lang="en-US" sz="2400" dirty="0"/>
              <a:t>When a person/business attempts to raise money through crowdfunding, this process is often called a “crowdfunding campaign” or simply a “campaign” </a:t>
            </a:r>
          </a:p>
        </p:txBody>
      </p:sp>
      <p:sp>
        <p:nvSpPr>
          <p:cNvPr id="6" name="Content Placeholder 9"/>
          <p:cNvSpPr txBox="1">
            <a:spLocks/>
          </p:cNvSpPr>
          <p:nvPr/>
        </p:nvSpPr>
        <p:spPr>
          <a:xfrm>
            <a:off x="457200" y="1600200"/>
            <a:ext cx="4724400" cy="23622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just"/>
            <a:r>
              <a:rPr lang="en-US" sz="2400" dirty="0"/>
              <a:t>In today’s economy the term “crowdfunding” can take on many contexts but it is, by definition, the practice of funding a project or venture by raising small amounts of money from a large number of people, most commonly via the Internet </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4000" y="1656080"/>
            <a:ext cx="3574876" cy="2992120"/>
          </a:xfrm>
          <a:prstGeom prst="rect">
            <a:avLst/>
          </a:prstGeom>
        </p:spPr>
      </p:pic>
    </p:spTree>
    <p:extLst>
      <p:ext uri="{BB962C8B-B14F-4D97-AF65-F5344CB8AC3E}">
        <p14:creationId xmlns:p14="http://schemas.microsoft.com/office/powerpoint/2010/main" val="1950027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fade">
                                      <p:cBhvr>
                                        <p:cTn id="15"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20000"/>
          </a:stretch>
        </a:blipFill>
        <a:effectLst/>
      </p:bgPr>
    </p:bg>
    <p:spTree>
      <p:nvGrpSpPr>
        <p:cNvPr id="1" name=""/>
        <p:cNvGrpSpPr/>
        <p:nvPr/>
      </p:nvGrpSpPr>
      <p:grpSpPr>
        <a:xfrm>
          <a:off x="0" y="0"/>
          <a:ext cx="0" cy="0"/>
          <a:chOff x="0" y="0"/>
          <a:chExt cx="0" cy="0"/>
        </a:xfrm>
      </p:grpSpPr>
      <p:pic>
        <p:nvPicPr>
          <p:cNvPr id="11" name="Picture 10"/>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0" y="0"/>
            <a:ext cx="9144000" cy="1295400"/>
          </a:xfrm>
          <a:prstGeom prst="rect">
            <a:avLst/>
          </a:prstGeom>
        </p:spPr>
      </p:pic>
      <p:sp>
        <p:nvSpPr>
          <p:cNvPr id="7" name="Title 6"/>
          <p:cNvSpPr>
            <a:spLocks noGrp="1"/>
          </p:cNvSpPr>
          <p:nvPr>
            <p:ph type="title"/>
          </p:nvPr>
        </p:nvSpPr>
        <p:spPr>
          <a:xfrm>
            <a:off x="228600" y="0"/>
            <a:ext cx="8915400" cy="1143000"/>
          </a:xfrm>
          <a:blipFill>
            <a:blip r:embed="rId4"/>
            <a:stretch>
              <a:fillRect/>
            </a:stretch>
          </a:blipFill>
        </p:spPr>
        <p:txBody>
          <a:bodyPr lIns="0" tIns="0" rIns="0">
            <a:normAutofit/>
          </a:bodyPr>
          <a:lstStyle/>
          <a:p>
            <a:r>
              <a:rPr lang="en-US" sz="3400" dirty="0">
                <a:solidFill>
                  <a:schemeClr val="bg1"/>
                </a:solidFill>
                <a:latin typeface="Arial" panose="020B0604020202020204" pitchFamily="34" charset="0"/>
                <a:cs typeface="Arial" panose="020B0604020202020204" pitchFamily="34" charset="0"/>
              </a:rPr>
              <a:t>Debt-Based Crowdfunding </a:t>
            </a:r>
            <a:br>
              <a:rPr lang="en-US" sz="3400" dirty="0">
                <a:solidFill>
                  <a:schemeClr val="bg1"/>
                </a:solidFill>
                <a:latin typeface="Arial" panose="020B0604020202020204" pitchFamily="34" charset="0"/>
                <a:cs typeface="Arial" panose="020B0604020202020204" pitchFamily="34" charset="0"/>
              </a:rPr>
            </a:br>
            <a:r>
              <a:rPr lang="en-US" sz="3400" dirty="0">
                <a:solidFill>
                  <a:schemeClr val="bg1"/>
                </a:solidFill>
                <a:latin typeface="Arial" panose="020B0604020202020204" pitchFamily="34" charset="0"/>
                <a:cs typeface="Arial" panose="020B0604020202020204" pitchFamily="34" charset="0"/>
              </a:rPr>
              <a:t>Additional Documentation Considerations</a:t>
            </a:r>
          </a:p>
        </p:txBody>
      </p:sp>
      <p:sp>
        <p:nvSpPr>
          <p:cNvPr id="10" name="Content Placeholder 9"/>
          <p:cNvSpPr>
            <a:spLocks noGrp="1"/>
          </p:cNvSpPr>
          <p:nvPr>
            <p:ph idx="1"/>
          </p:nvPr>
        </p:nvSpPr>
        <p:spPr>
          <a:xfrm>
            <a:off x="152400" y="1447801"/>
            <a:ext cx="6019800" cy="2514599"/>
          </a:xfrm>
        </p:spPr>
        <p:txBody>
          <a:bodyPr>
            <a:normAutofit fontScale="85000" lnSpcReduction="20000"/>
          </a:bodyPr>
          <a:lstStyle/>
          <a:p>
            <a:pPr algn="just"/>
            <a:r>
              <a:rPr lang="en-US" sz="2400" b="1" u="sng" dirty="0"/>
              <a:t>Enforcement/Amendment Control Considerations</a:t>
            </a:r>
            <a:r>
              <a:rPr lang="en-US" sz="2400" b="1" dirty="0"/>
              <a:t>: </a:t>
            </a:r>
          </a:p>
          <a:p>
            <a:pPr lvl="1" algn="just"/>
            <a:r>
              <a:rPr lang="en-US" sz="2000" dirty="0"/>
              <a:t>Should be considered like a “participation loan” or “club loan” where the Crowdfunding Portal is acting as the “administrative agent” for the lending investors;</a:t>
            </a:r>
          </a:p>
          <a:p>
            <a:pPr lvl="1" algn="just"/>
            <a:r>
              <a:rPr lang="en-US" sz="2000" dirty="0"/>
              <a:t>Consent of “requisite” number of investors should be required for material actions such as waiver of defaults, loan document amendments, enforcement/non-enforcement of collateral documents, etc.</a:t>
            </a:r>
          </a:p>
          <a:p>
            <a:pPr lvl="1" algn="just"/>
            <a:r>
              <a:rPr lang="en-US" sz="2000" dirty="0"/>
              <a:t>Currently this is NOT the case; Crowdfunding portal has unilateral control </a:t>
            </a:r>
          </a:p>
          <a:p>
            <a:pPr lvl="2" algn="just"/>
            <a:endParaRPr lang="en-US" sz="1600" dirty="0"/>
          </a:p>
        </p:txBody>
      </p:sp>
      <p:sp>
        <p:nvSpPr>
          <p:cNvPr id="6" name="Content Placeholder 9"/>
          <p:cNvSpPr txBox="1">
            <a:spLocks/>
          </p:cNvSpPr>
          <p:nvPr/>
        </p:nvSpPr>
        <p:spPr>
          <a:xfrm>
            <a:off x="304800" y="3962400"/>
            <a:ext cx="8153400" cy="2209800"/>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just"/>
            <a:r>
              <a:rPr lang="en-US" sz="2400" b="1" u="sng" dirty="0"/>
              <a:t>State Specific Considerations</a:t>
            </a:r>
            <a:r>
              <a:rPr lang="en-US" sz="2400" dirty="0"/>
              <a:t>:</a:t>
            </a:r>
          </a:p>
          <a:p>
            <a:pPr lvl="1" algn="just"/>
            <a:r>
              <a:rPr lang="en-US" sz="2000" dirty="0"/>
              <a:t>Documents should be set up to include/waive essential state specific provisions and to be effective on a state level; </a:t>
            </a:r>
          </a:p>
          <a:p>
            <a:pPr lvl="2" algn="just"/>
            <a:r>
              <a:rPr lang="en-US" sz="1600" dirty="0"/>
              <a:t>Particularly with respect to collateral documents (</a:t>
            </a:r>
            <a:r>
              <a:rPr lang="en-US" sz="1600" i="1" dirty="0"/>
              <a:t>e.g. use of Mortgage v. Deed of Trust; waiver of community property statutes/consent of spouse; waiver of homestead/farm rights; etc.</a:t>
            </a:r>
            <a:r>
              <a:rPr lang="en-US" sz="1600" dirty="0"/>
              <a:t>);</a:t>
            </a:r>
          </a:p>
          <a:p>
            <a:pPr lvl="1" algn="just"/>
            <a:r>
              <a:rPr lang="en-US" sz="2000" dirty="0"/>
              <a:t>State Specific Enforcement Rules;</a:t>
            </a:r>
          </a:p>
          <a:p>
            <a:pPr lvl="2" algn="just"/>
            <a:r>
              <a:rPr lang="en-US" sz="1600" dirty="0"/>
              <a:t>E.g. California “one action” rule;</a:t>
            </a:r>
          </a:p>
          <a:p>
            <a:pPr lvl="1" algn="just"/>
            <a:r>
              <a:rPr lang="en-US" sz="2000" dirty="0"/>
              <a:t>Should have forms reviewed by local counsel </a:t>
            </a:r>
          </a:p>
          <a:p>
            <a:pPr lvl="2" algn="just"/>
            <a:endParaRPr lang="en-US" sz="1600" dirty="0"/>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48398" y="1828800"/>
            <a:ext cx="2773495" cy="1981200"/>
          </a:xfrm>
          <a:prstGeom prst="rect">
            <a:avLst/>
          </a:prstGeom>
        </p:spPr>
      </p:pic>
    </p:spTree>
    <p:extLst>
      <p:ext uri="{BB962C8B-B14F-4D97-AF65-F5344CB8AC3E}">
        <p14:creationId xmlns:p14="http://schemas.microsoft.com/office/powerpoint/2010/main" val="1167952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20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Effect transition="in" filter="fade">
                                      <p:cBhvr>
                                        <p:cTn id="25" dur="500"/>
                                        <p:tgtEl>
                                          <p:spTgt spid="10">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
                                            <p:txEl>
                                              <p:pRg st="0" end="0"/>
                                            </p:txEl>
                                          </p:spTgt>
                                        </p:tgtEl>
                                        <p:attrNameLst>
                                          <p:attrName>style.visibility</p:attrName>
                                        </p:attrNameLst>
                                      </p:cBhvr>
                                      <p:to>
                                        <p:strVal val="visible"/>
                                      </p:to>
                                    </p:set>
                                    <p:animEffect transition="in" filter="fade">
                                      <p:cBhvr>
                                        <p:cTn id="30" dur="500"/>
                                        <p:tgtEl>
                                          <p:spTgt spid="6">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
                                            <p:txEl>
                                              <p:pRg st="1" end="1"/>
                                            </p:txEl>
                                          </p:spTgt>
                                        </p:tgtEl>
                                        <p:attrNameLst>
                                          <p:attrName>style.visibility</p:attrName>
                                        </p:attrNameLst>
                                      </p:cBhvr>
                                      <p:to>
                                        <p:strVal val="visible"/>
                                      </p:to>
                                    </p:set>
                                    <p:animEffect transition="in" filter="fade">
                                      <p:cBhvr>
                                        <p:cTn id="35" dur="500"/>
                                        <p:tgtEl>
                                          <p:spTgt spid="6">
                                            <p:txEl>
                                              <p:pRg st="1" end="1"/>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6">
                                            <p:txEl>
                                              <p:pRg st="2" end="2"/>
                                            </p:txEl>
                                          </p:spTgt>
                                        </p:tgtEl>
                                        <p:attrNameLst>
                                          <p:attrName>style.visibility</p:attrName>
                                        </p:attrNameLst>
                                      </p:cBhvr>
                                      <p:to>
                                        <p:strVal val="visible"/>
                                      </p:to>
                                    </p:set>
                                    <p:animEffect transition="in" filter="fade">
                                      <p:cBhvr>
                                        <p:cTn id="38" dur="500"/>
                                        <p:tgtEl>
                                          <p:spTgt spid="6">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
                                            <p:txEl>
                                              <p:pRg st="3" end="3"/>
                                            </p:txEl>
                                          </p:spTgt>
                                        </p:tgtEl>
                                        <p:attrNameLst>
                                          <p:attrName>style.visibility</p:attrName>
                                        </p:attrNameLst>
                                      </p:cBhvr>
                                      <p:to>
                                        <p:strVal val="visible"/>
                                      </p:to>
                                    </p:set>
                                    <p:animEffect transition="in" filter="fade">
                                      <p:cBhvr>
                                        <p:cTn id="43" dur="500"/>
                                        <p:tgtEl>
                                          <p:spTgt spid="6">
                                            <p:txEl>
                                              <p:pRg st="3" end="3"/>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6">
                                            <p:txEl>
                                              <p:pRg st="4" end="4"/>
                                            </p:txEl>
                                          </p:spTgt>
                                        </p:tgtEl>
                                        <p:attrNameLst>
                                          <p:attrName>style.visibility</p:attrName>
                                        </p:attrNameLst>
                                      </p:cBhvr>
                                      <p:to>
                                        <p:strVal val="visible"/>
                                      </p:to>
                                    </p:set>
                                    <p:animEffect transition="in" filter="fade">
                                      <p:cBhvr>
                                        <p:cTn id="46" dur="500"/>
                                        <p:tgtEl>
                                          <p:spTgt spid="6">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6">
                                            <p:txEl>
                                              <p:pRg st="5" end="5"/>
                                            </p:txEl>
                                          </p:spTgt>
                                        </p:tgtEl>
                                        <p:attrNameLst>
                                          <p:attrName>style.visibility</p:attrName>
                                        </p:attrNameLst>
                                      </p:cBhvr>
                                      <p:to>
                                        <p:strVal val="visible"/>
                                      </p:to>
                                    </p:set>
                                    <p:animEffect transition="in" filter="fade">
                                      <p:cBhvr>
                                        <p:cTn id="51"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20000"/>
          </a:stretch>
        </a:blipFill>
        <a:effectLst/>
      </p:bgPr>
    </p:bg>
    <p:spTree>
      <p:nvGrpSpPr>
        <p:cNvPr id="1" name=""/>
        <p:cNvGrpSpPr/>
        <p:nvPr/>
      </p:nvGrpSpPr>
      <p:grpSpPr>
        <a:xfrm>
          <a:off x="0" y="0"/>
          <a:ext cx="0" cy="0"/>
          <a:chOff x="0" y="0"/>
          <a:chExt cx="0" cy="0"/>
        </a:xfrm>
      </p:grpSpPr>
      <p:pic>
        <p:nvPicPr>
          <p:cNvPr id="11" name="Picture 10"/>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0" y="0"/>
            <a:ext cx="9144000" cy="1295400"/>
          </a:xfrm>
          <a:prstGeom prst="rect">
            <a:avLst/>
          </a:prstGeom>
        </p:spPr>
      </p:pic>
      <p:sp>
        <p:nvSpPr>
          <p:cNvPr id="7" name="Title 6"/>
          <p:cNvSpPr>
            <a:spLocks noGrp="1"/>
          </p:cNvSpPr>
          <p:nvPr>
            <p:ph type="title"/>
          </p:nvPr>
        </p:nvSpPr>
        <p:spPr>
          <a:xfrm>
            <a:off x="228600" y="0"/>
            <a:ext cx="8915400" cy="1143000"/>
          </a:xfrm>
          <a:blipFill>
            <a:blip r:embed="rId4"/>
            <a:stretch>
              <a:fillRect/>
            </a:stretch>
          </a:blipFill>
        </p:spPr>
        <p:txBody>
          <a:bodyPr lIns="0" tIns="0" rIns="0">
            <a:normAutofit/>
          </a:bodyPr>
          <a:lstStyle/>
          <a:p>
            <a:r>
              <a:rPr lang="en-US" sz="3400" dirty="0">
                <a:solidFill>
                  <a:schemeClr val="bg1"/>
                </a:solidFill>
                <a:latin typeface="Arial" panose="020B0604020202020204" pitchFamily="34" charset="0"/>
                <a:cs typeface="Arial" panose="020B0604020202020204" pitchFamily="34" charset="0"/>
              </a:rPr>
              <a:t>TAKE-AWAYS</a:t>
            </a:r>
          </a:p>
        </p:txBody>
      </p:sp>
      <p:sp>
        <p:nvSpPr>
          <p:cNvPr id="10" name="Content Placeholder 9"/>
          <p:cNvSpPr>
            <a:spLocks noGrp="1"/>
          </p:cNvSpPr>
          <p:nvPr>
            <p:ph idx="1"/>
          </p:nvPr>
        </p:nvSpPr>
        <p:spPr>
          <a:xfrm>
            <a:off x="152400" y="1447801"/>
            <a:ext cx="8534400" cy="4346862"/>
          </a:xfrm>
        </p:spPr>
        <p:txBody>
          <a:bodyPr>
            <a:normAutofit/>
          </a:bodyPr>
          <a:lstStyle/>
          <a:p>
            <a:pPr marL="457200" lvl="2" indent="-287338" algn="just">
              <a:buFont typeface="+mj-lt"/>
              <a:buAutoNum type="arabicPeriod"/>
              <a:tabLst>
                <a:tab pos="457200" algn="l"/>
              </a:tabLst>
            </a:pPr>
            <a:r>
              <a:rPr lang="en-US" sz="2000" b="1" dirty="0"/>
              <a:t>Debt and Equity Crowdfunding are simply “private placements” conducted using general solicitation (</a:t>
            </a:r>
            <a:r>
              <a:rPr lang="en-US" sz="2000" b="1" i="1" dirty="0"/>
              <a:t>or some limited form thereof</a:t>
            </a:r>
            <a:r>
              <a:rPr lang="en-US" sz="2000" b="1" dirty="0"/>
              <a:t>).</a:t>
            </a:r>
          </a:p>
          <a:p>
            <a:pPr marL="457200" lvl="2" indent="-287338" algn="just">
              <a:buFont typeface="+mj-lt"/>
              <a:buAutoNum type="arabicPeriod"/>
              <a:tabLst>
                <a:tab pos="457200" algn="l"/>
              </a:tabLst>
            </a:pPr>
            <a:endParaRPr lang="en-US" sz="1200" dirty="0"/>
          </a:p>
          <a:p>
            <a:pPr marL="457200" lvl="2" indent="-287338" algn="just">
              <a:buFont typeface="+mj-lt"/>
              <a:buAutoNum type="arabicPeriod"/>
              <a:tabLst>
                <a:tab pos="457200" algn="l"/>
              </a:tabLst>
            </a:pPr>
            <a:r>
              <a:rPr lang="en-US" sz="2000" b="1" dirty="0"/>
              <a:t>You need to determine whether the offering will be conducted under a federal or a state exemption as this will determine the notice and filing requirements with respect to securities regulations.</a:t>
            </a:r>
          </a:p>
          <a:p>
            <a:pPr marL="457200" lvl="2" indent="-287338" algn="just">
              <a:buFont typeface="+mj-lt"/>
              <a:buAutoNum type="arabicPeriod"/>
              <a:tabLst>
                <a:tab pos="457200" algn="l"/>
              </a:tabLst>
            </a:pPr>
            <a:endParaRPr lang="en-US" sz="1200" dirty="0"/>
          </a:p>
          <a:p>
            <a:pPr marL="457200" lvl="2" indent="-287338" algn="just">
              <a:buFont typeface="+mj-lt"/>
              <a:buAutoNum type="arabicPeriod"/>
              <a:tabLst>
                <a:tab pos="457200" algn="l"/>
              </a:tabLst>
            </a:pPr>
            <a:r>
              <a:rPr lang="en-US" sz="2000" b="1" dirty="0"/>
              <a:t>Crowdfunding rules and best practices are still in flux. When documenting these transactions seek to maximize due diligence and investor protection.</a:t>
            </a:r>
          </a:p>
          <a:p>
            <a:pPr marL="457200" lvl="2" indent="-287338" algn="just">
              <a:buFont typeface="+mj-lt"/>
              <a:buAutoNum type="arabicPeriod"/>
              <a:tabLst>
                <a:tab pos="457200" algn="l"/>
              </a:tabLst>
            </a:pPr>
            <a:endParaRPr lang="en-US" sz="1200" dirty="0"/>
          </a:p>
          <a:p>
            <a:pPr marL="457200" lvl="2" indent="-287338" algn="just">
              <a:buFont typeface="+mj-lt"/>
              <a:buAutoNum type="arabicPeriod"/>
              <a:tabLst>
                <a:tab pos="457200" algn="l"/>
              </a:tabLst>
            </a:pPr>
            <a:r>
              <a:rPr lang="en-US" sz="2000" b="1" dirty="0"/>
              <a:t>Be wary of specific state laws which may impact collateral perfection.</a:t>
            </a:r>
          </a:p>
          <a:p>
            <a:pPr marL="457200" lvl="2" indent="-287338" algn="just">
              <a:buFont typeface="+mj-lt"/>
              <a:buAutoNum type="arabicPeriod"/>
              <a:tabLst>
                <a:tab pos="457200" algn="l"/>
              </a:tabLst>
            </a:pPr>
            <a:endParaRPr lang="en-US" sz="1200" dirty="0"/>
          </a:p>
        </p:txBody>
      </p:sp>
    </p:spTree>
    <p:extLst>
      <p:ext uri="{BB962C8B-B14F-4D97-AF65-F5344CB8AC3E}">
        <p14:creationId xmlns:p14="http://schemas.microsoft.com/office/powerpoint/2010/main" val="3151990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animEffect transition="in" filter="fade">
                                      <p:cBhvr>
                                        <p:cTn id="17" dur="500"/>
                                        <p:tgtEl>
                                          <p:spTgt spid="10">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xEl>
                                              <p:pRg st="6" end="6"/>
                                            </p:txEl>
                                          </p:spTgt>
                                        </p:tgtEl>
                                        <p:attrNameLst>
                                          <p:attrName>style.visibility</p:attrName>
                                        </p:attrNameLst>
                                      </p:cBhvr>
                                      <p:to>
                                        <p:strVal val="visible"/>
                                      </p:to>
                                    </p:set>
                                    <p:animEffect transition="in" filter="fade">
                                      <p:cBhvr>
                                        <p:cTn id="22"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20000"/>
          </a:stretch>
        </a:blipFill>
        <a:effectLst/>
      </p:bgPr>
    </p:bg>
    <p:spTree>
      <p:nvGrpSpPr>
        <p:cNvPr id="1" name=""/>
        <p:cNvGrpSpPr/>
        <p:nvPr/>
      </p:nvGrpSpPr>
      <p:grpSpPr>
        <a:xfrm>
          <a:off x="0" y="0"/>
          <a:ext cx="0" cy="0"/>
          <a:chOff x="0" y="0"/>
          <a:chExt cx="0" cy="0"/>
        </a:xfrm>
      </p:grpSpPr>
      <p:pic>
        <p:nvPicPr>
          <p:cNvPr id="11" name="Picture 10"/>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0" y="0"/>
            <a:ext cx="9144000" cy="1295400"/>
          </a:xfrm>
          <a:prstGeom prst="rect">
            <a:avLst/>
          </a:prstGeom>
        </p:spPr>
      </p:pic>
      <p:sp>
        <p:nvSpPr>
          <p:cNvPr id="7" name="Title 6"/>
          <p:cNvSpPr>
            <a:spLocks noGrp="1"/>
          </p:cNvSpPr>
          <p:nvPr>
            <p:ph type="title"/>
          </p:nvPr>
        </p:nvSpPr>
        <p:spPr>
          <a:xfrm>
            <a:off x="228600" y="0"/>
            <a:ext cx="8915400" cy="1143000"/>
          </a:xfrm>
          <a:blipFill>
            <a:blip r:embed="rId4"/>
            <a:stretch>
              <a:fillRect/>
            </a:stretch>
          </a:blipFill>
        </p:spPr>
        <p:txBody>
          <a:bodyPr lIns="0" tIns="0" rIns="0">
            <a:normAutofit/>
          </a:bodyPr>
          <a:lstStyle/>
          <a:p>
            <a:r>
              <a:rPr lang="en-US" sz="3400" dirty="0">
                <a:solidFill>
                  <a:schemeClr val="bg1"/>
                </a:solidFill>
                <a:latin typeface="Arial" panose="020B0604020202020204" pitchFamily="34" charset="0"/>
                <a:cs typeface="Arial" panose="020B0604020202020204" pitchFamily="34" charset="0"/>
              </a:rPr>
              <a:t>Thank You</a:t>
            </a:r>
          </a:p>
        </p:txBody>
      </p:sp>
      <p:sp>
        <p:nvSpPr>
          <p:cNvPr id="6" name="Content Placeholder 9"/>
          <p:cNvSpPr txBox="1">
            <a:spLocks/>
          </p:cNvSpPr>
          <p:nvPr/>
        </p:nvSpPr>
        <p:spPr>
          <a:xfrm>
            <a:off x="304800" y="3776134"/>
            <a:ext cx="8153400" cy="2209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2" algn="just"/>
            <a:endParaRPr lang="en-US" sz="1600" dirty="0"/>
          </a:p>
        </p:txBody>
      </p:sp>
      <p:pic>
        <p:nvPicPr>
          <p:cNvPr id="4" name="Content Placeholder 3"/>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5715000" y="1426104"/>
            <a:ext cx="2991505" cy="4525963"/>
          </a:xfrm>
        </p:spPr>
      </p:pic>
      <p:sp>
        <p:nvSpPr>
          <p:cNvPr id="14" name="TextBox 3"/>
          <p:cNvSpPr txBox="1">
            <a:spLocks noChangeArrowheads="1"/>
          </p:cNvSpPr>
          <p:nvPr/>
        </p:nvSpPr>
        <p:spPr bwMode="auto">
          <a:xfrm>
            <a:off x="419100" y="2286000"/>
            <a:ext cx="4838700"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lvl="2" algn="ctr">
              <a:defRPr/>
            </a:pPr>
            <a:r>
              <a:rPr lang="en-US" sz="4600" b="1" i="1" dirty="0"/>
              <a:t>QUESTIONS??</a:t>
            </a:r>
          </a:p>
        </p:txBody>
      </p:sp>
    </p:spTree>
    <p:extLst>
      <p:ext uri="{BB962C8B-B14F-4D97-AF65-F5344CB8AC3E}">
        <p14:creationId xmlns:p14="http://schemas.microsoft.com/office/powerpoint/2010/main" val="384520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000"/>
                                        <p:tgtEl>
                                          <p:spTgt spid="4"/>
                                        </p:tgtEl>
                                      </p:cBhvr>
                                    </p:animEffect>
                                    <p:anim calcmode="lin" valueType="num">
                                      <p:cBhvr>
                                        <p:cTn id="8" dur="7000" fill="hold"/>
                                        <p:tgtEl>
                                          <p:spTgt spid="4"/>
                                        </p:tgtEl>
                                        <p:attrNameLst>
                                          <p:attrName>ppt_w</p:attrName>
                                        </p:attrNameLst>
                                      </p:cBhvr>
                                      <p:tavLst>
                                        <p:tav tm="0" fmla="#ppt_w*sin(2.5*pi*$)">
                                          <p:val>
                                            <p:fltVal val="0"/>
                                          </p:val>
                                        </p:tav>
                                        <p:tav tm="100000">
                                          <p:val>
                                            <p:fltVal val="1"/>
                                          </p:val>
                                        </p:tav>
                                      </p:tavLst>
                                    </p:anim>
                                    <p:anim calcmode="lin" valueType="num">
                                      <p:cBhvr>
                                        <p:cTn id="9" dur="7000" fill="hold"/>
                                        <p:tgtEl>
                                          <p:spTgt spid="4"/>
                                        </p:tgtEl>
                                        <p:attrNameLst>
                                          <p:attrName>ppt_h</p:attrName>
                                        </p:attrNameLst>
                                      </p:cBhvr>
                                      <p:tavLst>
                                        <p:tav tm="0">
                                          <p:val>
                                            <p:strVal val="#ppt_h"/>
                                          </p:val>
                                        </p:tav>
                                        <p:tav tm="100000">
                                          <p:val>
                                            <p:strVal val="#ppt_h"/>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nodePh="1">
                                  <p:stCondLst>
                                    <p:cond delay="0"/>
                                  </p:stCondLst>
                                  <p:endCondLst>
                                    <p:cond evt="begin" delay="0">
                                      <p:tn val="15"/>
                                    </p:cond>
                                  </p:end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20000"/>
          </a:stretch>
        </a:blipFill>
        <a:effectLst/>
      </p:bgPr>
    </p:bg>
    <p:spTree>
      <p:nvGrpSpPr>
        <p:cNvPr id="1" name=""/>
        <p:cNvGrpSpPr/>
        <p:nvPr/>
      </p:nvGrpSpPr>
      <p:grpSpPr>
        <a:xfrm>
          <a:off x="0" y="0"/>
          <a:ext cx="0" cy="0"/>
          <a:chOff x="0" y="0"/>
          <a:chExt cx="0" cy="0"/>
        </a:xfrm>
      </p:grpSpPr>
      <p:pic>
        <p:nvPicPr>
          <p:cNvPr id="11" name="Picture 10"/>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0" y="0"/>
            <a:ext cx="9144000" cy="1295400"/>
          </a:xfrm>
          <a:prstGeom prst="rect">
            <a:avLst/>
          </a:prstGeom>
        </p:spPr>
      </p:pic>
      <p:sp>
        <p:nvSpPr>
          <p:cNvPr id="7" name="Title 6"/>
          <p:cNvSpPr>
            <a:spLocks noGrp="1"/>
          </p:cNvSpPr>
          <p:nvPr>
            <p:ph type="title"/>
          </p:nvPr>
        </p:nvSpPr>
        <p:spPr>
          <a:xfrm>
            <a:off x="228600" y="0"/>
            <a:ext cx="8915400" cy="1143000"/>
          </a:xfrm>
          <a:blipFill>
            <a:blip r:embed="rId4"/>
            <a:stretch>
              <a:fillRect/>
            </a:stretch>
          </a:blipFill>
        </p:spPr>
        <p:txBody>
          <a:bodyPr lIns="0" tIns="0" rIns="0">
            <a:normAutofit/>
          </a:bodyPr>
          <a:lstStyle/>
          <a:p>
            <a:r>
              <a:rPr lang="en-US" sz="3600" dirty="0">
                <a:solidFill>
                  <a:schemeClr val="bg1"/>
                </a:solidFill>
                <a:latin typeface="Arial" panose="020B0604020202020204" pitchFamily="34" charset="0"/>
                <a:cs typeface="Arial" panose="020B0604020202020204" pitchFamily="34" charset="0"/>
              </a:rPr>
              <a:t>What Is Crowdfunding?</a:t>
            </a:r>
          </a:p>
        </p:txBody>
      </p:sp>
      <p:sp>
        <p:nvSpPr>
          <p:cNvPr id="10" name="Content Placeholder 9"/>
          <p:cNvSpPr>
            <a:spLocks noGrp="1"/>
          </p:cNvSpPr>
          <p:nvPr>
            <p:ph idx="1"/>
          </p:nvPr>
        </p:nvSpPr>
        <p:spPr>
          <a:xfrm>
            <a:off x="457200" y="1752600"/>
            <a:ext cx="8229600" cy="2362200"/>
          </a:xfrm>
        </p:spPr>
        <p:txBody>
          <a:bodyPr>
            <a:normAutofit/>
          </a:bodyPr>
          <a:lstStyle/>
          <a:p>
            <a:pPr algn="just"/>
            <a:r>
              <a:rPr lang="en-US" sz="2000" dirty="0"/>
              <a:t>With debt and equity based campaigns, like Kickstarter (and other rewards-based campaign sites), an entrepreneur starts a campaign in order to raise money to fund their new business, create a new product, get working capital, etc. </a:t>
            </a:r>
          </a:p>
        </p:txBody>
      </p:sp>
      <p:sp>
        <p:nvSpPr>
          <p:cNvPr id="8" name="Content Placeholder 9"/>
          <p:cNvSpPr txBox="1">
            <a:spLocks/>
          </p:cNvSpPr>
          <p:nvPr/>
        </p:nvSpPr>
        <p:spPr>
          <a:xfrm>
            <a:off x="419100" y="3124200"/>
            <a:ext cx="4838700" cy="241758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just"/>
            <a:r>
              <a:rPr lang="en-US" sz="2000" dirty="0"/>
              <a:t>Unlike Kickstarter however, a contributing person in a debt/equity campaign will be making an investment in the entrepreneur’s business</a:t>
            </a:r>
          </a:p>
          <a:p>
            <a:pPr algn="just"/>
            <a:r>
              <a:rPr lang="en-US" sz="2000" dirty="0"/>
              <a:t>Put simply, in debt and equity based campaigns, a person will give money to an entrepreneur in return for a piece of the action</a:t>
            </a:r>
          </a:p>
          <a:p>
            <a:pPr algn="just"/>
            <a:endParaRPr lang="en-US" sz="2400" dirty="0"/>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86400" y="3124200"/>
            <a:ext cx="3463381" cy="2476826"/>
          </a:xfrm>
          <a:prstGeom prst="rect">
            <a:avLst/>
          </a:prstGeom>
        </p:spPr>
      </p:pic>
    </p:spTree>
    <p:extLst>
      <p:ext uri="{BB962C8B-B14F-4D97-AF65-F5344CB8AC3E}">
        <p14:creationId xmlns:p14="http://schemas.microsoft.com/office/powerpoint/2010/main" val="946285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Effect transition="in" filter="fade">
                                      <p:cBhvr>
                                        <p:cTn id="20"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20000"/>
          </a:stretch>
        </a:blipFill>
        <a:effectLst/>
      </p:bgPr>
    </p:bg>
    <p:spTree>
      <p:nvGrpSpPr>
        <p:cNvPr id="1" name=""/>
        <p:cNvGrpSpPr/>
        <p:nvPr/>
      </p:nvGrpSpPr>
      <p:grpSpPr>
        <a:xfrm>
          <a:off x="0" y="0"/>
          <a:ext cx="0" cy="0"/>
          <a:chOff x="0" y="0"/>
          <a:chExt cx="0" cy="0"/>
        </a:xfrm>
      </p:grpSpPr>
      <p:pic>
        <p:nvPicPr>
          <p:cNvPr id="11" name="Picture 10"/>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0" y="0"/>
            <a:ext cx="9144000" cy="1295400"/>
          </a:xfrm>
          <a:prstGeom prst="rect">
            <a:avLst/>
          </a:prstGeom>
        </p:spPr>
      </p:pic>
      <p:sp>
        <p:nvSpPr>
          <p:cNvPr id="7" name="Title 6"/>
          <p:cNvSpPr>
            <a:spLocks noGrp="1"/>
          </p:cNvSpPr>
          <p:nvPr>
            <p:ph type="title"/>
          </p:nvPr>
        </p:nvSpPr>
        <p:spPr>
          <a:xfrm>
            <a:off x="228600" y="0"/>
            <a:ext cx="8915400" cy="1143000"/>
          </a:xfrm>
          <a:blipFill>
            <a:blip r:embed="rId4"/>
            <a:stretch>
              <a:fillRect/>
            </a:stretch>
          </a:blipFill>
        </p:spPr>
        <p:txBody>
          <a:bodyPr lIns="0" tIns="0" rIns="0">
            <a:normAutofit/>
          </a:bodyPr>
          <a:lstStyle/>
          <a:p>
            <a:r>
              <a:rPr lang="en-US" sz="3600" dirty="0">
                <a:solidFill>
                  <a:schemeClr val="bg1"/>
                </a:solidFill>
                <a:latin typeface="Arial" panose="020B0604020202020204" pitchFamily="34" charset="0"/>
                <a:cs typeface="Arial" panose="020B0604020202020204" pitchFamily="34" charset="0"/>
              </a:rPr>
              <a:t>What Is Crowdfunding?</a:t>
            </a:r>
          </a:p>
        </p:txBody>
      </p:sp>
      <p:sp>
        <p:nvSpPr>
          <p:cNvPr id="10" name="Content Placeholder 9"/>
          <p:cNvSpPr>
            <a:spLocks noGrp="1"/>
          </p:cNvSpPr>
          <p:nvPr>
            <p:ph idx="1"/>
          </p:nvPr>
        </p:nvSpPr>
        <p:spPr>
          <a:xfrm>
            <a:off x="228600" y="1659466"/>
            <a:ext cx="5029200" cy="2683933"/>
          </a:xfrm>
        </p:spPr>
        <p:txBody>
          <a:bodyPr>
            <a:normAutofit fontScale="85000" lnSpcReduction="20000"/>
          </a:bodyPr>
          <a:lstStyle/>
          <a:p>
            <a:pPr algn="just"/>
            <a:r>
              <a:rPr lang="en-US" sz="2400" dirty="0"/>
              <a:t>There are four (4) main types of crowdfunding campaigns: </a:t>
            </a:r>
          </a:p>
          <a:p>
            <a:pPr lvl="1" algn="just"/>
            <a:r>
              <a:rPr lang="en-US" sz="2000" dirty="0"/>
              <a:t>Donation-based campaigns; </a:t>
            </a:r>
          </a:p>
          <a:p>
            <a:pPr lvl="1" algn="just"/>
            <a:r>
              <a:rPr lang="en-US" sz="2000" dirty="0"/>
              <a:t>Rewards-based campaigns; </a:t>
            </a:r>
          </a:p>
          <a:p>
            <a:pPr lvl="1" algn="just"/>
            <a:r>
              <a:rPr lang="en-US" sz="2000" dirty="0"/>
              <a:t>Debt-based campaigns; and </a:t>
            </a:r>
          </a:p>
          <a:p>
            <a:pPr lvl="1" algn="just"/>
            <a:r>
              <a:rPr lang="en-US" sz="2000" dirty="0"/>
              <a:t>Equity based campaigns</a:t>
            </a:r>
          </a:p>
          <a:p>
            <a:pPr lvl="1" algn="just"/>
            <a:r>
              <a:rPr lang="en-US" sz="2000" dirty="0"/>
              <a:t>Each of these types of crowdfunding campaigns is differentiated by what (if anything) the person contributing the money can expect to receive in return</a:t>
            </a:r>
          </a:p>
        </p:txBody>
      </p:sp>
      <p:sp>
        <p:nvSpPr>
          <p:cNvPr id="8" name="Content Placeholder 9"/>
          <p:cNvSpPr txBox="1">
            <a:spLocks/>
          </p:cNvSpPr>
          <p:nvPr/>
        </p:nvSpPr>
        <p:spPr>
          <a:xfrm>
            <a:off x="419100" y="4292600"/>
            <a:ext cx="4838700" cy="241758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just">
              <a:tabLst>
                <a:tab pos="6689725" algn="l"/>
              </a:tabLst>
            </a:pPr>
            <a:r>
              <a:rPr lang="en-US" sz="2000" dirty="0"/>
              <a:t>The most commonly known type of crowdfunding campaigns today are rewards-based campaigns. These are the projects you see in the news and other media raising money through sites such as Kickstarter, Indiegogo, etc. </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44584" y="4292600"/>
            <a:ext cx="3529751" cy="81079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71160" y="5103390"/>
            <a:ext cx="3276600" cy="1107094"/>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58960" y="1447800"/>
            <a:ext cx="2500999" cy="2757002"/>
          </a:xfrm>
          <a:prstGeom prst="rect">
            <a:avLst/>
          </a:prstGeom>
        </p:spPr>
      </p:pic>
    </p:spTree>
    <p:extLst>
      <p:ext uri="{BB962C8B-B14F-4D97-AF65-F5344CB8AC3E}">
        <p14:creationId xmlns:p14="http://schemas.microsoft.com/office/powerpoint/2010/main" val="776643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Effect transition="in" filter="fade">
                                      <p:cBhvr>
                                        <p:cTn id="15" dur="500"/>
                                        <p:tgtEl>
                                          <p:spTgt spid="1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Effect transition="in" filter="fade">
                                      <p:cBhvr>
                                        <p:cTn id="20" dur="500"/>
                                        <p:tgtEl>
                                          <p:spTgt spid="10">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Effect transition="in" filter="fade">
                                      <p:cBhvr>
                                        <p:cTn id="25" dur="500"/>
                                        <p:tgtEl>
                                          <p:spTgt spid="10">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xEl>
                                              <p:pRg st="4" end="4"/>
                                            </p:txEl>
                                          </p:spTgt>
                                        </p:tgtEl>
                                        <p:attrNameLst>
                                          <p:attrName>style.visibility</p:attrName>
                                        </p:attrNameLst>
                                      </p:cBhvr>
                                      <p:to>
                                        <p:strVal val="visible"/>
                                      </p:to>
                                    </p:set>
                                    <p:animEffect transition="in" filter="fade">
                                      <p:cBhvr>
                                        <p:cTn id="30" dur="500"/>
                                        <p:tgtEl>
                                          <p:spTgt spid="10">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xEl>
                                              <p:pRg st="5" end="5"/>
                                            </p:txEl>
                                          </p:spTgt>
                                        </p:tgtEl>
                                        <p:attrNameLst>
                                          <p:attrName>style.visibility</p:attrName>
                                        </p:attrNameLst>
                                      </p:cBhvr>
                                      <p:to>
                                        <p:strVal val="visible"/>
                                      </p:to>
                                    </p:set>
                                    <p:animEffect transition="in" filter="fade">
                                      <p:cBhvr>
                                        <p:cTn id="35" dur="500"/>
                                        <p:tgtEl>
                                          <p:spTgt spid="10">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par>
                                <p:cTn id="41" presetID="10" presetClass="entr" presetSubtype="0" fill="hold" nodeType="with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1000"/>
                                        <p:tgtEl>
                                          <p:spTgt spid="3"/>
                                        </p:tgtEl>
                                      </p:cBhvr>
                                    </p:animEffect>
                                  </p:childTnLst>
                                </p:cTn>
                              </p:par>
                              <p:par>
                                <p:cTn id="44" presetID="10" presetClass="entr" presetSubtype="0" fill="hold" nodeType="with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20000"/>
          </a:stretch>
        </a:blipFill>
        <a:effectLst/>
      </p:bgPr>
    </p:bg>
    <p:spTree>
      <p:nvGrpSpPr>
        <p:cNvPr id="1" name=""/>
        <p:cNvGrpSpPr/>
        <p:nvPr/>
      </p:nvGrpSpPr>
      <p:grpSpPr>
        <a:xfrm>
          <a:off x="0" y="0"/>
          <a:ext cx="0" cy="0"/>
          <a:chOff x="0" y="0"/>
          <a:chExt cx="0" cy="0"/>
        </a:xfrm>
      </p:grpSpPr>
      <p:pic>
        <p:nvPicPr>
          <p:cNvPr id="11" name="Picture 10"/>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0" y="0"/>
            <a:ext cx="9144000" cy="1295400"/>
          </a:xfrm>
          <a:prstGeom prst="rect">
            <a:avLst/>
          </a:prstGeom>
        </p:spPr>
      </p:pic>
      <p:sp>
        <p:nvSpPr>
          <p:cNvPr id="7" name="Title 6"/>
          <p:cNvSpPr>
            <a:spLocks noGrp="1"/>
          </p:cNvSpPr>
          <p:nvPr>
            <p:ph type="title"/>
          </p:nvPr>
        </p:nvSpPr>
        <p:spPr>
          <a:xfrm>
            <a:off x="228600" y="0"/>
            <a:ext cx="8915400" cy="1143000"/>
          </a:xfrm>
          <a:blipFill>
            <a:blip r:embed="rId4"/>
            <a:stretch>
              <a:fillRect/>
            </a:stretch>
          </a:blipFill>
        </p:spPr>
        <p:txBody>
          <a:bodyPr lIns="0" tIns="0" rIns="0">
            <a:normAutofit/>
          </a:bodyPr>
          <a:lstStyle/>
          <a:p>
            <a:r>
              <a:rPr lang="en-US" sz="3600" dirty="0">
                <a:solidFill>
                  <a:schemeClr val="bg1"/>
                </a:solidFill>
                <a:latin typeface="Arial" panose="020B0604020202020204" pitchFamily="34" charset="0"/>
                <a:cs typeface="Arial" panose="020B0604020202020204" pitchFamily="34" charset="0"/>
              </a:rPr>
              <a:t>Federal Regulations</a:t>
            </a:r>
          </a:p>
        </p:txBody>
      </p:sp>
      <p:sp>
        <p:nvSpPr>
          <p:cNvPr id="10" name="Content Placeholder 9"/>
          <p:cNvSpPr>
            <a:spLocks noGrp="1"/>
          </p:cNvSpPr>
          <p:nvPr>
            <p:ph idx="1"/>
          </p:nvPr>
        </p:nvSpPr>
        <p:spPr>
          <a:xfrm>
            <a:off x="457200" y="1600201"/>
            <a:ext cx="8229600" cy="4194462"/>
          </a:xfrm>
        </p:spPr>
        <p:txBody>
          <a:bodyPr>
            <a:normAutofit fontScale="77500" lnSpcReduction="20000"/>
          </a:bodyPr>
          <a:lstStyle/>
          <a:p>
            <a:pPr algn="just"/>
            <a:r>
              <a:rPr lang="en-US" sz="2400" b="1" dirty="0"/>
              <a:t>JOBS Act</a:t>
            </a:r>
            <a:r>
              <a:rPr lang="en-US" sz="2400" dirty="0"/>
              <a:t>:</a:t>
            </a:r>
          </a:p>
          <a:p>
            <a:pPr lvl="1" algn="just"/>
            <a:r>
              <a:rPr lang="en-US" sz="2000" dirty="0"/>
              <a:t>On March 27, 2012, Congress passed the Jumpstart Our Business Startups (JOBS) Act, a bipartisan effort in both the House and the Senate to ease the regulatory burdens on smaller companies and facilitate capital formation. President Obama signed the legislation into law on April 5, 2012</a:t>
            </a:r>
          </a:p>
          <a:p>
            <a:pPr algn="just"/>
            <a:endParaRPr lang="en-US" sz="1400" dirty="0"/>
          </a:p>
          <a:p>
            <a:pPr algn="just"/>
            <a:r>
              <a:rPr lang="en-US" sz="2400" b="1" dirty="0"/>
              <a:t>Main Provisions</a:t>
            </a:r>
            <a:r>
              <a:rPr lang="en-US" sz="2400" dirty="0"/>
              <a:t>:</a:t>
            </a:r>
          </a:p>
          <a:p>
            <a:pPr algn="just"/>
            <a:endParaRPr lang="en-US" sz="1400" dirty="0"/>
          </a:p>
          <a:p>
            <a:pPr lvl="1" algn="just">
              <a:spcAft>
                <a:spcPts val="600"/>
              </a:spcAft>
            </a:pPr>
            <a:r>
              <a:rPr lang="en-US" sz="2000" u="sng" dirty="0"/>
              <a:t>Title I</a:t>
            </a:r>
            <a:r>
              <a:rPr lang="en-US" sz="2000" dirty="0"/>
              <a:t>: Creates a transitional "on-ramp" for a new category of issuer, emerging growth companies (</a:t>
            </a:r>
            <a:r>
              <a:rPr lang="en-US" sz="2000" i="1" dirty="0"/>
              <a:t>i.e. total annual gross revenues of &lt; $1 billion</a:t>
            </a:r>
            <a:r>
              <a:rPr lang="en-US" sz="2000" dirty="0"/>
              <a:t>), easing registration requirements in order to encourage them to pursue IPOs</a:t>
            </a:r>
          </a:p>
          <a:p>
            <a:pPr lvl="1" algn="just">
              <a:spcAft>
                <a:spcPts val="600"/>
              </a:spcAft>
            </a:pPr>
            <a:r>
              <a:rPr lang="en-US" sz="2000" u="sng" dirty="0"/>
              <a:t>Title II</a:t>
            </a:r>
            <a:r>
              <a:rPr lang="en-US" sz="2000" dirty="0"/>
              <a:t>: Allows for “crowdfunding” by (and public solicitation of) “accredited investors.</a:t>
            </a:r>
          </a:p>
          <a:p>
            <a:pPr lvl="1" algn="just">
              <a:spcAft>
                <a:spcPts val="600"/>
              </a:spcAft>
            </a:pPr>
            <a:r>
              <a:rPr lang="en-US" sz="2000" u="sng" dirty="0"/>
              <a:t>Title III</a:t>
            </a:r>
            <a:r>
              <a:rPr lang="en-US" sz="2000" dirty="0"/>
              <a:t>: Allows for “crowdfunding” by (and public solicitation of) all investors (</a:t>
            </a:r>
            <a:r>
              <a:rPr lang="en-US" sz="2000" i="1" dirty="0"/>
              <a:t>i.e. accredited and non-accredited</a:t>
            </a:r>
            <a:r>
              <a:rPr lang="en-US" sz="2000" dirty="0"/>
              <a:t>) </a:t>
            </a:r>
          </a:p>
          <a:p>
            <a:pPr lvl="1" algn="just"/>
            <a:r>
              <a:rPr lang="en-US" sz="2000" u="sng" dirty="0"/>
              <a:t>Title IV (Regulation A+)</a:t>
            </a:r>
            <a:r>
              <a:rPr lang="en-US" sz="2000" dirty="0"/>
              <a:t>: Modifying the existing “Regulation A” to provide for, among other things, an expansion of the exemption to cover offerings of securities up to $50 million (</a:t>
            </a:r>
            <a:r>
              <a:rPr lang="en-US" sz="2000" i="1" dirty="0"/>
              <a:t>versus the previous $5 million</a:t>
            </a:r>
            <a:r>
              <a:rPr lang="en-US" sz="2000" dirty="0"/>
              <a:t>) in any 12-month period</a:t>
            </a:r>
          </a:p>
        </p:txBody>
      </p:sp>
    </p:spTree>
    <p:extLst>
      <p:ext uri="{BB962C8B-B14F-4D97-AF65-F5344CB8AC3E}">
        <p14:creationId xmlns:p14="http://schemas.microsoft.com/office/powerpoint/2010/main" val="2654142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fade">
                                      <p:cBhvr>
                                        <p:cTn id="10" dur="500"/>
                                        <p:tgtEl>
                                          <p:spTgt spid="10">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animEffect transition="in" filter="fade">
                                      <p:cBhvr>
                                        <p:cTn id="15" dur="500"/>
                                        <p:tgtEl>
                                          <p:spTgt spid="10">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xEl>
                                              <p:pRg st="5" end="5"/>
                                            </p:txEl>
                                          </p:spTgt>
                                        </p:tgtEl>
                                        <p:attrNameLst>
                                          <p:attrName>style.visibility</p:attrName>
                                        </p:attrNameLst>
                                      </p:cBhvr>
                                      <p:to>
                                        <p:strVal val="visible"/>
                                      </p:to>
                                    </p:set>
                                    <p:animEffect transition="in" filter="fade">
                                      <p:cBhvr>
                                        <p:cTn id="20" dur="500"/>
                                        <p:tgtEl>
                                          <p:spTgt spid="10">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iterate type="wd">
                                    <p:tmPct val="0"/>
                                  </p:iterate>
                                  <p:childTnLst>
                                    <p:set>
                                      <p:cBhvr>
                                        <p:cTn id="24" dur="1" fill="hold">
                                          <p:stCondLst>
                                            <p:cond delay="0"/>
                                          </p:stCondLst>
                                        </p:cTn>
                                        <p:tgtEl>
                                          <p:spTgt spid="10">
                                            <p:txEl>
                                              <p:pRg st="6" end="6"/>
                                            </p:txEl>
                                          </p:spTgt>
                                        </p:tgtEl>
                                        <p:attrNameLst>
                                          <p:attrName>style.visibility</p:attrName>
                                        </p:attrNameLst>
                                      </p:cBhvr>
                                      <p:to>
                                        <p:strVal val="visible"/>
                                      </p:to>
                                    </p:set>
                                    <p:animEffect transition="in" filter="fade">
                                      <p:cBhvr>
                                        <p:cTn id="25" dur="500"/>
                                        <p:tgtEl>
                                          <p:spTgt spid="10">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iterate type="wd">
                                    <p:tmPct val="0"/>
                                  </p:iterate>
                                  <p:childTnLst>
                                    <p:set>
                                      <p:cBhvr>
                                        <p:cTn id="29" dur="1" fill="hold">
                                          <p:stCondLst>
                                            <p:cond delay="0"/>
                                          </p:stCondLst>
                                        </p:cTn>
                                        <p:tgtEl>
                                          <p:spTgt spid="10">
                                            <p:txEl>
                                              <p:pRg st="7" end="7"/>
                                            </p:txEl>
                                          </p:spTgt>
                                        </p:tgtEl>
                                        <p:attrNameLst>
                                          <p:attrName>style.visibility</p:attrName>
                                        </p:attrNameLst>
                                      </p:cBhvr>
                                      <p:to>
                                        <p:strVal val="visible"/>
                                      </p:to>
                                    </p:set>
                                    <p:animEffect transition="in" filter="fade">
                                      <p:cBhvr>
                                        <p:cTn id="30" dur="500"/>
                                        <p:tgtEl>
                                          <p:spTgt spid="10">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xEl>
                                              <p:pRg st="8" end="8"/>
                                            </p:txEl>
                                          </p:spTgt>
                                        </p:tgtEl>
                                        <p:attrNameLst>
                                          <p:attrName>style.visibility</p:attrName>
                                        </p:attrNameLst>
                                      </p:cBhvr>
                                      <p:to>
                                        <p:strVal val="visible"/>
                                      </p:to>
                                    </p:set>
                                    <p:animEffect transition="in" filter="fade">
                                      <p:cBhvr>
                                        <p:cTn id="35" dur="500"/>
                                        <p:tgtEl>
                                          <p:spTgt spid="1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20000"/>
          </a:stretch>
        </a:blipFill>
        <a:effectLst/>
      </p:bgPr>
    </p:bg>
    <p:spTree>
      <p:nvGrpSpPr>
        <p:cNvPr id="1" name=""/>
        <p:cNvGrpSpPr/>
        <p:nvPr/>
      </p:nvGrpSpPr>
      <p:grpSpPr>
        <a:xfrm>
          <a:off x="0" y="0"/>
          <a:ext cx="0" cy="0"/>
          <a:chOff x="0" y="0"/>
          <a:chExt cx="0" cy="0"/>
        </a:xfrm>
      </p:grpSpPr>
      <p:pic>
        <p:nvPicPr>
          <p:cNvPr id="11" name="Picture 10"/>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0" y="0"/>
            <a:ext cx="9144000" cy="1295400"/>
          </a:xfrm>
          <a:prstGeom prst="rect">
            <a:avLst/>
          </a:prstGeom>
        </p:spPr>
      </p:pic>
      <p:sp>
        <p:nvSpPr>
          <p:cNvPr id="7" name="Title 6"/>
          <p:cNvSpPr>
            <a:spLocks noGrp="1"/>
          </p:cNvSpPr>
          <p:nvPr>
            <p:ph type="title"/>
          </p:nvPr>
        </p:nvSpPr>
        <p:spPr>
          <a:xfrm>
            <a:off x="228600" y="0"/>
            <a:ext cx="8915400" cy="1143000"/>
          </a:xfrm>
          <a:blipFill>
            <a:blip r:embed="rId4"/>
            <a:stretch>
              <a:fillRect/>
            </a:stretch>
          </a:blipFill>
        </p:spPr>
        <p:txBody>
          <a:bodyPr lIns="0" tIns="0" rIns="0">
            <a:normAutofit/>
          </a:bodyPr>
          <a:lstStyle/>
          <a:p>
            <a:r>
              <a:rPr lang="en-US" sz="3600" dirty="0">
                <a:solidFill>
                  <a:schemeClr val="bg1"/>
                </a:solidFill>
                <a:latin typeface="Arial" panose="020B0604020202020204" pitchFamily="34" charset="0"/>
                <a:cs typeface="Arial" panose="020B0604020202020204" pitchFamily="34" charset="0"/>
              </a:rPr>
              <a:t>JOBS Act Crowdfunding Basics</a:t>
            </a:r>
          </a:p>
        </p:txBody>
      </p:sp>
      <p:sp>
        <p:nvSpPr>
          <p:cNvPr id="10" name="Content Placeholder 9"/>
          <p:cNvSpPr>
            <a:spLocks noGrp="1"/>
          </p:cNvSpPr>
          <p:nvPr>
            <p:ph idx="1"/>
          </p:nvPr>
        </p:nvSpPr>
        <p:spPr>
          <a:xfrm>
            <a:off x="457200" y="1600200"/>
            <a:ext cx="4114800" cy="4419599"/>
          </a:xfrm>
        </p:spPr>
        <p:txBody>
          <a:bodyPr>
            <a:normAutofit/>
          </a:bodyPr>
          <a:lstStyle/>
          <a:p>
            <a:pPr algn="just"/>
            <a:r>
              <a:rPr lang="en-US" sz="2400" b="1" dirty="0"/>
              <a:t>Title II Crowdfunding</a:t>
            </a:r>
          </a:p>
          <a:p>
            <a:pPr lvl="1" algn="just"/>
            <a:r>
              <a:rPr lang="en-US" sz="2000" dirty="0"/>
              <a:t>Rule 506(c) Offering;</a:t>
            </a:r>
          </a:p>
          <a:p>
            <a:pPr lvl="1" algn="just"/>
            <a:r>
              <a:rPr lang="en-US" sz="2000" dirty="0"/>
              <a:t>To “Accredited Investors” Only;</a:t>
            </a:r>
          </a:p>
          <a:p>
            <a:pPr lvl="1" algn="just"/>
            <a:r>
              <a:rPr lang="en-US" sz="2000" dirty="0"/>
              <a:t>No maximum offering amount</a:t>
            </a:r>
          </a:p>
          <a:p>
            <a:pPr lvl="1" algn="just"/>
            <a:endParaRPr lang="en-US" sz="2000" dirty="0"/>
          </a:p>
          <a:p>
            <a:pPr algn="just"/>
            <a:r>
              <a:rPr lang="en-US" sz="2400" b="1" dirty="0"/>
              <a:t>Title III Crowdfunding</a:t>
            </a:r>
          </a:p>
          <a:p>
            <a:pPr lvl="1" algn="just"/>
            <a:r>
              <a:rPr lang="en-US" sz="2000" dirty="0"/>
              <a:t>To ANY investor;</a:t>
            </a:r>
          </a:p>
          <a:p>
            <a:pPr lvl="1" algn="just"/>
            <a:r>
              <a:rPr lang="en-US" sz="2000" dirty="0"/>
              <a:t>Up to $1MM in any 12 months</a:t>
            </a:r>
          </a:p>
          <a:p>
            <a:pPr lvl="1" algn="just"/>
            <a:endParaRPr lang="en-US" sz="2000" dirty="0"/>
          </a:p>
        </p:txBody>
      </p:sp>
      <p:graphicFrame>
        <p:nvGraphicFramePr>
          <p:cNvPr id="2" name="Table 1"/>
          <p:cNvGraphicFramePr>
            <a:graphicFrameLocks noGrp="1"/>
          </p:cNvGraphicFramePr>
          <p:nvPr>
            <p:extLst>
              <p:ext uri="{D42A27DB-BD31-4B8C-83A1-F6EECF244321}">
                <p14:modId xmlns:p14="http://schemas.microsoft.com/office/powerpoint/2010/main" val="3454658985"/>
              </p:ext>
            </p:extLst>
          </p:nvPr>
        </p:nvGraphicFramePr>
        <p:xfrm>
          <a:off x="4648200" y="1676400"/>
          <a:ext cx="3550460" cy="4629443"/>
        </p:xfrm>
        <a:graphic>
          <a:graphicData uri="http://schemas.openxmlformats.org/drawingml/2006/table">
            <a:tbl>
              <a:tblPr>
                <a:tableStyleId>{5C22544A-7EE6-4342-B048-85BDC9FD1C3A}</a:tableStyleId>
              </a:tblPr>
              <a:tblGrid>
                <a:gridCol w="1338698">
                  <a:extLst>
                    <a:ext uri="{9D8B030D-6E8A-4147-A177-3AD203B41FA5}">
                      <a16:colId xmlns:a16="http://schemas.microsoft.com/office/drawing/2014/main" val="20000"/>
                    </a:ext>
                  </a:extLst>
                </a:gridCol>
                <a:gridCol w="1105881">
                  <a:extLst>
                    <a:ext uri="{9D8B030D-6E8A-4147-A177-3AD203B41FA5}">
                      <a16:colId xmlns:a16="http://schemas.microsoft.com/office/drawing/2014/main" val="20001"/>
                    </a:ext>
                  </a:extLst>
                </a:gridCol>
                <a:gridCol w="1105881">
                  <a:extLst>
                    <a:ext uri="{9D8B030D-6E8A-4147-A177-3AD203B41FA5}">
                      <a16:colId xmlns:a16="http://schemas.microsoft.com/office/drawing/2014/main" val="20002"/>
                    </a:ext>
                  </a:extLst>
                </a:gridCol>
              </a:tblGrid>
              <a:tr h="486543">
                <a:tc>
                  <a:txBody>
                    <a:bodyPr/>
                    <a:lstStyle/>
                    <a:p>
                      <a:pPr algn="l" fontAlgn="b"/>
                      <a:r>
                        <a:rPr lang="en-US" sz="1000" u="none" strike="noStrike" dirty="0">
                          <a:effectLst/>
                        </a:rPr>
                        <a:t> </a:t>
                      </a:r>
                      <a:endParaRPr lang="en-US" sz="1000" b="0" i="0" u="none" strike="noStrike" dirty="0">
                        <a:solidFill>
                          <a:srgbClr val="000000"/>
                        </a:solidFill>
                        <a:effectLst/>
                        <a:latin typeface="Calibri"/>
                      </a:endParaRPr>
                    </a:p>
                  </a:txBody>
                  <a:tcPr marL="6985" marR="6985" marT="6985" marB="0" anchor="b">
                    <a:solidFill>
                      <a:schemeClr val="bg1"/>
                    </a:solidFill>
                  </a:tcPr>
                </a:tc>
                <a:tc>
                  <a:txBody>
                    <a:bodyPr/>
                    <a:lstStyle/>
                    <a:p>
                      <a:pPr algn="ctr" fontAlgn="ctr"/>
                      <a:r>
                        <a:rPr lang="en-US" sz="1000" b="1" u="none" strike="noStrike" dirty="0">
                          <a:effectLst/>
                        </a:rPr>
                        <a:t>Title II – Rule</a:t>
                      </a:r>
                      <a:br>
                        <a:rPr lang="en-US" sz="1000" b="1" u="none" strike="noStrike" dirty="0">
                          <a:effectLst/>
                        </a:rPr>
                      </a:br>
                      <a:r>
                        <a:rPr lang="en-US" sz="1000" b="1" u="none" strike="noStrike" dirty="0">
                          <a:effectLst/>
                        </a:rPr>
                        <a:t>506(c)</a:t>
                      </a:r>
                      <a:br>
                        <a:rPr lang="en-US" sz="1000" b="1" u="none" strike="noStrike" dirty="0">
                          <a:effectLst/>
                        </a:rPr>
                      </a:br>
                      <a:endParaRPr lang="en-US" sz="1000" b="1" i="0" u="none" strike="noStrike" dirty="0">
                        <a:solidFill>
                          <a:srgbClr val="000000"/>
                        </a:solidFill>
                        <a:effectLst/>
                        <a:latin typeface="Calibri"/>
                      </a:endParaRPr>
                    </a:p>
                  </a:txBody>
                  <a:tcPr marL="6985" marR="6985" marT="6985" marB="0" anchor="ctr">
                    <a:solidFill>
                      <a:srgbClr val="00B0F0"/>
                    </a:solidFill>
                  </a:tcPr>
                </a:tc>
                <a:tc>
                  <a:txBody>
                    <a:bodyPr/>
                    <a:lstStyle/>
                    <a:p>
                      <a:pPr algn="ctr" fontAlgn="ctr"/>
                      <a:r>
                        <a:rPr lang="en-US" sz="1000" b="1" u="none" strike="noStrike" dirty="0">
                          <a:effectLst/>
                        </a:rPr>
                        <a:t>Title III</a:t>
                      </a:r>
                      <a:endParaRPr lang="en-US" sz="1000" b="1" i="0" u="none" strike="noStrike" dirty="0">
                        <a:solidFill>
                          <a:srgbClr val="000000"/>
                        </a:solidFill>
                        <a:effectLst/>
                        <a:latin typeface="Calibri"/>
                      </a:endParaRPr>
                    </a:p>
                  </a:txBody>
                  <a:tcPr marL="6985" marR="6985" marT="6985" marB="0" anchor="ctr">
                    <a:solidFill>
                      <a:srgbClr val="00B0F0"/>
                    </a:solidFill>
                  </a:tcPr>
                </a:tc>
                <a:extLst>
                  <a:ext uri="{0D108BD9-81ED-4DB2-BD59-A6C34878D82A}">
                    <a16:rowId xmlns:a16="http://schemas.microsoft.com/office/drawing/2014/main" val="10000"/>
                  </a:ext>
                </a:extLst>
              </a:tr>
              <a:tr h="621693">
                <a:tc>
                  <a:txBody>
                    <a:bodyPr/>
                    <a:lstStyle/>
                    <a:p>
                      <a:pPr algn="l" fontAlgn="t"/>
                      <a:endParaRPr lang="en-US" sz="900" b="1" i="0" u="none" strike="noStrike" dirty="0">
                        <a:solidFill>
                          <a:srgbClr val="000000"/>
                        </a:solidFill>
                        <a:effectLst/>
                        <a:latin typeface="Calibri"/>
                      </a:endParaRPr>
                    </a:p>
                  </a:txBody>
                  <a:tcPr marL="6985" marR="6985" marT="6985" marB="0">
                    <a:solidFill>
                      <a:schemeClr val="bg1"/>
                    </a:solidFill>
                  </a:tcPr>
                </a:tc>
                <a:tc>
                  <a:txBody>
                    <a:bodyPr/>
                    <a:lstStyle/>
                    <a:p>
                      <a:pPr algn="ctr" fontAlgn="ctr"/>
                      <a:endParaRPr lang="en-US" sz="900" b="0" i="0" u="none" strike="noStrike" dirty="0">
                        <a:solidFill>
                          <a:srgbClr val="000000"/>
                        </a:solidFill>
                        <a:effectLst/>
                        <a:latin typeface="Calibri"/>
                      </a:endParaRPr>
                    </a:p>
                  </a:txBody>
                  <a:tcPr marL="6985" marR="6985" marT="6985" marB="0" anchor="ctr">
                    <a:solidFill>
                      <a:schemeClr val="bg1"/>
                    </a:solidFill>
                  </a:tcPr>
                </a:tc>
                <a:tc>
                  <a:txBody>
                    <a:bodyPr/>
                    <a:lstStyle/>
                    <a:p>
                      <a:pPr algn="ctr" fontAlgn="ctr"/>
                      <a:endParaRPr lang="en-US" sz="900" b="0" i="0" u="none" strike="noStrike" dirty="0">
                        <a:solidFill>
                          <a:srgbClr val="000000"/>
                        </a:solidFill>
                        <a:effectLst/>
                        <a:latin typeface="Calibri"/>
                      </a:endParaRPr>
                    </a:p>
                  </a:txBody>
                  <a:tcPr marL="6985" marR="6985" marT="6985" marB="0" anchor="ctr">
                    <a:solidFill>
                      <a:schemeClr val="bg1"/>
                    </a:solidFill>
                  </a:tcPr>
                </a:tc>
                <a:extLst>
                  <a:ext uri="{0D108BD9-81ED-4DB2-BD59-A6C34878D82A}">
                    <a16:rowId xmlns:a16="http://schemas.microsoft.com/office/drawing/2014/main" val="10001"/>
                  </a:ext>
                </a:extLst>
              </a:tr>
              <a:tr h="310846">
                <a:tc>
                  <a:txBody>
                    <a:bodyPr/>
                    <a:lstStyle/>
                    <a:p>
                      <a:pPr algn="l" fontAlgn="t"/>
                      <a:endParaRPr lang="en-US" sz="900" b="1" u="none" strike="noStrike" dirty="0">
                        <a:effectLst/>
                      </a:endParaRPr>
                    </a:p>
                    <a:p>
                      <a:pPr algn="l" fontAlgn="t"/>
                      <a:r>
                        <a:rPr lang="en-US" sz="900" b="1" u="none" strike="noStrike" dirty="0">
                          <a:effectLst/>
                        </a:rPr>
                        <a:t>Maximum Dollars Raised:</a:t>
                      </a:r>
                      <a:endParaRPr lang="en-US" sz="900" b="1" i="0" u="none" strike="noStrike" dirty="0">
                        <a:solidFill>
                          <a:srgbClr val="000000"/>
                        </a:solidFill>
                        <a:effectLst/>
                        <a:latin typeface="Calibri"/>
                      </a:endParaRPr>
                    </a:p>
                  </a:txBody>
                  <a:tcPr marL="6985" marR="6985" marT="6985" marB="0">
                    <a:solidFill>
                      <a:schemeClr val="bg1"/>
                    </a:solidFill>
                  </a:tcPr>
                </a:tc>
                <a:tc>
                  <a:txBody>
                    <a:bodyPr/>
                    <a:lstStyle/>
                    <a:p>
                      <a:pPr algn="ctr" fontAlgn="ctr"/>
                      <a:r>
                        <a:rPr lang="en-US" sz="900" u="none" strike="noStrike" dirty="0">
                          <a:effectLst/>
                        </a:rPr>
                        <a:t>No maximum </a:t>
                      </a:r>
                      <a:endParaRPr lang="en-US" sz="900" b="0" i="0" u="none" strike="noStrike" dirty="0">
                        <a:solidFill>
                          <a:srgbClr val="000000"/>
                        </a:solidFill>
                        <a:effectLst/>
                        <a:latin typeface="Calibri"/>
                      </a:endParaRPr>
                    </a:p>
                  </a:txBody>
                  <a:tcPr marL="6985" marR="6985" marT="6985" marB="0" anchor="ctr">
                    <a:solidFill>
                      <a:schemeClr val="bg1"/>
                    </a:solidFill>
                  </a:tcPr>
                </a:tc>
                <a:tc>
                  <a:txBody>
                    <a:bodyPr/>
                    <a:lstStyle/>
                    <a:p>
                      <a:pPr algn="ctr" fontAlgn="ctr"/>
                      <a:r>
                        <a:rPr lang="en-US" sz="900" u="none" strike="noStrike" dirty="0">
                          <a:effectLst/>
                        </a:rPr>
                        <a:t>$1 million per 12 months</a:t>
                      </a:r>
                      <a:endParaRPr lang="en-US" sz="900" b="0" i="0" u="none" strike="noStrike" dirty="0">
                        <a:solidFill>
                          <a:srgbClr val="000000"/>
                        </a:solidFill>
                        <a:effectLst/>
                        <a:latin typeface="Calibri"/>
                      </a:endParaRPr>
                    </a:p>
                  </a:txBody>
                  <a:tcPr marL="6985" marR="6985" marT="6985" marB="0" anchor="ctr">
                    <a:solidFill>
                      <a:schemeClr val="bg1"/>
                    </a:solidFill>
                  </a:tcPr>
                </a:tc>
                <a:extLst>
                  <a:ext uri="{0D108BD9-81ED-4DB2-BD59-A6C34878D82A}">
                    <a16:rowId xmlns:a16="http://schemas.microsoft.com/office/drawing/2014/main" val="10002"/>
                  </a:ext>
                </a:extLst>
              </a:tr>
              <a:tr h="310846">
                <a:tc>
                  <a:txBody>
                    <a:bodyPr/>
                    <a:lstStyle/>
                    <a:p>
                      <a:pPr algn="l" fontAlgn="t"/>
                      <a:endParaRPr lang="en-US" sz="900" b="1" u="none" strike="noStrike" dirty="0">
                        <a:effectLst/>
                      </a:endParaRPr>
                    </a:p>
                    <a:p>
                      <a:pPr algn="l" fontAlgn="t"/>
                      <a:r>
                        <a:rPr lang="en-US" sz="900" b="1" u="none" strike="noStrike" dirty="0">
                          <a:effectLst/>
                        </a:rPr>
                        <a:t>Permitted Investors:</a:t>
                      </a:r>
                      <a:endParaRPr lang="en-US" sz="900" b="1" i="0" u="none" strike="noStrike" dirty="0">
                        <a:solidFill>
                          <a:srgbClr val="000000"/>
                        </a:solidFill>
                        <a:effectLst/>
                        <a:latin typeface="Calibri"/>
                      </a:endParaRPr>
                    </a:p>
                  </a:txBody>
                  <a:tcPr marL="6985" marR="6985" marT="6985" marB="0">
                    <a:solidFill>
                      <a:schemeClr val="bg1"/>
                    </a:solidFill>
                  </a:tcPr>
                </a:tc>
                <a:tc>
                  <a:txBody>
                    <a:bodyPr/>
                    <a:lstStyle/>
                    <a:p>
                      <a:pPr algn="ctr" fontAlgn="ctr"/>
                      <a:r>
                        <a:rPr lang="en-US" sz="900" u="none" strike="noStrike" dirty="0">
                          <a:effectLst/>
                        </a:rPr>
                        <a:t>Only "Accredited Investors"</a:t>
                      </a:r>
                      <a:endParaRPr lang="en-US" sz="900" b="0" i="0" u="none" strike="noStrike" dirty="0">
                        <a:solidFill>
                          <a:srgbClr val="000000"/>
                        </a:solidFill>
                        <a:effectLst/>
                        <a:latin typeface="Calibri"/>
                      </a:endParaRPr>
                    </a:p>
                  </a:txBody>
                  <a:tcPr marL="6985" marR="6985" marT="6985" marB="0" anchor="ctr">
                    <a:solidFill>
                      <a:schemeClr val="bg1"/>
                    </a:solidFill>
                  </a:tcPr>
                </a:tc>
                <a:tc>
                  <a:txBody>
                    <a:bodyPr/>
                    <a:lstStyle/>
                    <a:p>
                      <a:pPr algn="ctr" fontAlgn="ctr"/>
                      <a:r>
                        <a:rPr lang="en-US" sz="900" u="none" strike="noStrike" dirty="0">
                          <a:effectLst/>
                        </a:rPr>
                        <a:t>Anyone</a:t>
                      </a:r>
                      <a:endParaRPr lang="en-US" sz="900" b="0" i="0" u="none" strike="noStrike" dirty="0">
                        <a:solidFill>
                          <a:srgbClr val="000000"/>
                        </a:solidFill>
                        <a:effectLst/>
                        <a:latin typeface="Calibri"/>
                      </a:endParaRPr>
                    </a:p>
                  </a:txBody>
                  <a:tcPr marL="6985" marR="6985" marT="6985" marB="0" anchor="ctr">
                    <a:solidFill>
                      <a:schemeClr val="bg1"/>
                    </a:solidFill>
                  </a:tcPr>
                </a:tc>
                <a:extLst>
                  <a:ext uri="{0D108BD9-81ED-4DB2-BD59-A6C34878D82A}">
                    <a16:rowId xmlns:a16="http://schemas.microsoft.com/office/drawing/2014/main" val="10003"/>
                  </a:ext>
                </a:extLst>
              </a:tr>
              <a:tr h="621693">
                <a:tc>
                  <a:txBody>
                    <a:bodyPr/>
                    <a:lstStyle/>
                    <a:p>
                      <a:pPr algn="l" fontAlgn="t"/>
                      <a:endParaRPr lang="en-US" sz="900" b="1" u="none" strike="noStrike" dirty="0">
                        <a:effectLst/>
                      </a:endParaRPr>
                    </a:p>
                    <a:p>
                      <a:pPr algn="l" fontAlgn="t"/>
                      <a:endParaRPr lang="en-US" sz="900" b="1" u="none" strike="noStrike" dirty="0">
                        <a:effectLst/>
                      </a:endParaRPr>
                    </a:p>
                    <a:p>
                      <a:pPr algn="l" fontAlgn="t"/>
                      <a:r>
                        <a:rPr lang="en-US" sz="900" b="1" u="none" strike="noStrike" dirty="0">
                          <a:effectLst/>
                        </a:rPr>
                        <a:t>Per‐Investor Limits:</a:t>
                      </a:r>
                      <a:endParaRPr lang="en-US" sz="900" b="1" i="0" u="none" strike="noStrike" dirty="0">
                        <a:solidFill>
                          <a:srgbClr val="000000"/>
                        </a:solidFill>
                        <a:effectLst/>
                        <a:latin typeface="Calibri"/>
                      </a:endParaRPr>
                    </a:p>
                  </a:txBody>
                  <a:tcPr marL="6985" marR="6985" marT="6985" marB="0">
                    <a:solidFill>
                      <a:schemeClr val="bg1"/>
                    </a:solidFill>
                  </a:tcPr>
                </a:tc>
                <a:tc>
                  <a:txBody>
                    <a:bodyPr/>
                    <a:lstStyle/>
                    <a:p>
                      <a:pPr algn="ctr" fontAlgn="ctr"/>
                      <a:r>
                        <a:rPr lang="en-US" sz="900" u="none" strike="noStrike" dirty="0">
                          <a:effectLst/>
                        </a:rPr>
                        <a:t>None </a:t>
                      </a:r>
                      <a:endParaRPr lang="en-US" sz="900" b="0" i="0" u="none" strike="noStrike" dirty="0">
                        <a:solidFill>
                          <a:srgbClr val="000000"/>
                        </a:solidFill>
                        <a:effectLst/>
                        <a:latin typeface="Calibri"/>
                      </a:endParaRPr>
                    </a:p>
                  </a:txBody>
                  <a:tcPr marL="6985" marR="6985" marT="6985" marB="0" anchor="ctr">
                    <a:solidFill>
                      <a:schemeClr val="bg1"/>
                    </a:solidFill>
                  </a:tcPr>
                </a:tc>
                <a:tc>
                  <a:txBody>
                    <a:bodyPr/>
                    <a:lstStyle/>
                    <a:p>
                      <a:pPr algn="ctr" fontAlgn="ctr"/>
                      <a:r>
                        <a:rPr lang="en-US" sz="900" u="none" strike="noStrike" dirty="0">
                          <a:effectLst/>
                        </a:rPr>
                        <a:t>Yes – Max inv. depends on</a:t>
                      </a:r>
                      <a:br>
                        <a:rPr lang="en-US" sz="900" u="none" strike="noStrike" dirty="0">
                          <a:effectLst/>
                        </a:rPr>
                      </a:br>
                      <a:r>
                        <a:rPr lang="en-US" sz="900" u="none" strike="noStrike" dirty="0">
                          <a:effectLst/>
                        </a:rPr>
                        <a:t>income and net</a:t>
                      </a:r>
                      <a:br>
                        <a:rPr lang="en-US" sz="900" u="none" strike="noStrike" dirty="0">
                          <a:effectLst/>
                        </a:rPr>
                      </a:br>
                      <a:r>
                        <a:rPr lang="en-US" sz="900" u="none" strike="noStrike" dirty="0">
                          <a:effectLst/>
                        </a:rPr>
                        <a:t>worth of investor</a:t>
                      </a:r>
                      <a:endParaRPr lang="en-US" sz="900" b="0" i="0" u="none" strike="noStrike" dirty="0">
                        <a:solidFill>
                          <a:srgbClr val="000000"/>
                        </a:solidFill>
                        <a:effectLst/>
                        <a:latin typeface="Calibri"/>
                      </a:endParaRPr>
                    </a:p>
                  </a:txBody>
                  <a:tcPr marL="6985" marR="6985" marT="6985" marB="0" anchor="ctr">
                    <a:solidFill>
                      <a:schemeClr val="bg1"/>
                    </a:solidFill>
                  </a:tcPr>
                </a:tc>
                <a:extLst>
                  <a:ext uri="{0D108BD9-81ED-4DB2-BD59-A6C34878D82A}">
                    <a16:rowId xmlns:a16="http://schemas.microsoft.com/office/drawing/2014/main" val="10004"/>
                  </a:ext>
                </a:extLst>
              </a:tr>
              <a:tr h="310846">
                <a:tc>
                  <a:txBody>
                    <a:bodyPr/>
                    <a:lstStyle/>
                    <a:p>
                      <a:pPr algn="l" fontAlgn="t"/>
                      <a:r>
                        <a:rPr lang="en-US" sz="900" b="1" u="none" strike="noStrike" dirty="0">
                          <a:effectLst/>
                        </a:rPr>
                        <a:t>General Solicitation</a:t>
                      </a:r>
                      <a:br>
                        <a:rPr lang="en-US" sz="900" b="1" u="none" strike="noStrike" dirty="0">
                          <a:effectLst/>
                        </a:rPr>
                      </a:br>
                      <a:r>
                        <a:rPr lang="en-US" sz="900" b="1" u="none" strike="noStrike" dirty="0">
                          <a:effectLst/>
                        </a:rPr>
                        <a:t>Permitted: </a:t>
                      </a:r>
                      <a:endParaRPr lang="en-US" sz="900" b="1" i="0" u="none" strike="noStrike" dirty="0">
                        <a:solidFill>
                          <a:srgbClr val="000000"/>
                        </a:solidFill>
                        <a:effectLst/>
                        <a:latin typeface="Calibri"/>
                      </a:endParaRPr>
                    </a:p>
                  </a:txBody>
                  <a:tcPr marL="6985" marR="6985" marT="6985" marB="0">
                    <a:solidFill>
                      <a:schemeClr val="bg1"/>
                    </a:solidFill>
                  </a:tcPr>
                </a:tc>
                <a:tc>
                  <a:txBody>
                    <a:bodyPr/>
                    <a:lstStyle/>
                    <a:p>
                      <a:pPr algn="ctr" fontAlgn="ctr"/>
                      <a:r>
                        <a:rPr lang="en-US" sz="900" u="none" strike="noStrike" dirty="0">
                          <a:effectLst/>
                        </a:rPr>
                        <a:t>Yes </a:t>
                      </a:r>
                      <a:endParaRPr lang="en-US" sz="900" b="0" i="0" u="none" strike="noStrike" dirty="0">
                        <a:solidFill>
                          <a:srgbClr val="000000"/>
                        </a:solidFill>
                        <a:effectLst/>
                        <a:latin typeface="Calibri"/>
                      </a:endParaRPr>
                    </a:p>
                  </a:txBody>
                  <a:tcPr marL="6985" marR="6985" marT="6985" marB="0" anchor="ctr">
                    <a:solidFill>
                      <a:schemeClr val="bg1"/>
                    </a:solidFill>
                  </a:tcPr>
                </a:tc>
                <a:tc>
                  <a:txBody>
                    <a:bodyPr/>
                    <a:lstStyle/>
                    <a:p>
                      <a:pPr algn="ctr" fontAlgn="ctr"/>
                      <a:r>
                        <a:rPr lang="en-US" sz="900" u="none" strike="noStrike" dirty="0">
                          <a:effectLst/>
                        </a:rPr>
                        <a:t>Yes</a:t>
                      </a:r>
                      <a:endParaRPr lang="en-US" sz="900" b="0" i="0" u="none" strike="noStrike" dirty="0">
                        <a:solidFill>
                          <a:srgbClr val="000000"/>
                        </a:solidFill>
                        <a:effectLst/>
                        <a:latin typeface="Calibri"/>
                      </a:endParaRPr>
                    </a:p>
                  </a:txBody>
                  <a:tcPr marL="6985" marR="6985" marT="6985" marB="0" anchor="ctr">
                    <a:solidFill>
                      <a:schemeClr val="bg1"/>
                    </a:solidFill>
                  </a:tcPr>
                </a:tc>
                <a:extLst>
                  <a:ext uri="{0D108BD9-81ED-4DB2-BD59-A6C34878D82A}">
                    <a16:rowId xmlns:a16="http://schemas.microsoft.com/office/drawing/2014/main" val="10005"/>
                  </a:ext>
                </a:extLst>
              </a:tr>
              <a:tr h="432710">
                <a:tc>
                  <a:txBody>
                    <a:bodyPr/>
                    <a:lstStyle/>
                    <a:p>
                      <a:pPr algn="l" fontAlgn="t"/>
                      <a:endParaRPr lang="en-US" sz="900" b="1" u="none" strike="noStrike" dirty="0">
                        <a:effectLst/>
                      </a:endParaRPr>
                    </a:p>
                    <a:p>
                      <a:pPr algn="l" fontAlgn="t"/>
                      <a:r>
                        <a:rPr lang="en-US" sz="900" b="1" u="none" strike="noStrike" dirty="0">
                          <a:effectLst/>
                        </a:rPr>
                        <a:t>Exempt from State</a:t>
                      </a:r>
                      <a:br>
                        <a:rPr lang="en-US" sz="900" b="1" u="none" strike="noStrike" dirty="0">
                          <a:effectLst/>
                        </a:rPr>
                      </a:br>
                      <a:r>
                        <a:rPr lang="en-US" sz="900" b="1" u="none" strike="noStrike" dirty="0">
                          <a:effectLst/>
                        </a:rPr>
                        <a:t>Registration:</a:t>
                      </a:r>
                      <a:endParaRPr lang="en-US" sz="900" b="1" i="0" u="none" strike="noStrike" dirty="0">
                        <a:solidFill>
                          <a:srgbClr val="000000"/>
                        </a:solidFill>
                        <a:effectLst/>
                        <a:latin typeface="Calibri"/>
                      </a:endParaRPr>
                    </a:p>
                  </a:txBody>
                  <a:tcPr marL="6985" marR="6985" marT="6985" marB="0">
                    <a:solidFill>
                      <a:schemeClr val="bg1"/>
                    </a:solidFill>
                  </a:tcPr>
                </a:tc>
                <a:tc>
                  <a:txBody>
                    <a:bodyPr/>
                    <a:lstStyle/>
                    <a:p>
                      <a:pPr algn="ctr" fontAlgn="ctr"/>
                      <a:r>
                        <a:rPr lang="en-US" sz="900" u="none" strike="noStrike" dirty="0">
                          <a:effectLst/>
                        </a:rPr>
                        <a:t>Yes </a:t>
                      </a:r>
                      <a:endParaRPr lang="en-US" sz="900" b="0" i="0" u="none" strike="noStrike" dirty="0">
                        <a:solidFill>
                          <a:srgbClr val="000000"/>
                        </a:solidFill>
                        <a:effectLst/>
                        <a:latin typeface="Calibri"/>
                      </a:endParaRPr>
                    </a:p>
                  </a:txBody>
                  <a:tcPr marL="6985" marR="6985" marT="6985" marB="0" anchor="ctr">
                    <a:solidFill>
                      <a:schemeClr val="bg1"/>
                    </a:solidFill>
                  </a:tcPr>
                </a:tc>
                <a:tc>
                  <a:txBody>
                    <a:bodyPr/>
                    <a:lstStyle/>
                    <a:p>
                      <a:pPr algn="ctr" fontAlgn="ctr"/>
                      <a:r>
                        <a:rPr lang="en-US" sz="900" u="none" strike="noStrike" dirty="0">
                          <a:effectLst/>
                        </a:rPr>
                        <a:t>Yes</a:t>
                      </a:r>
                      <a:endParaRPr lang="en-US" sz="900" b="0" i="0" u="none" strike="noStrike" dirty="0">
                        <a:solidFill>
                          <a:srgbClr val="000000"/>
                        </a:solidFill>
                        <a:effectLst/>
                        <a:latin typeface="Calibri"/>
                      </a:endParaRPr>
                    </a:p>
                  </a:txBody>
                  <a:tcPr marL="6985" marR="6985" marT="6985" marB="0" anchor="ctr">
                    <a:solidFill>
                      <a:schemeClr val="bg1"/>
                    </a:solidFill>
                  </a:tcPr>
                </a:tc>
                <a:extLst>
                  <a:ext uri="{0D108BD9-81ED-4DB2-BD59-A6C34878D82A}">
                    <a16:rowId xmlns:a16="http://schemas.microsoft.com/office/drawing/2014/main" val="10006"/>
                  </a:ext>
                </a:extLst>
              </a:tr>
              <a:tr h="290881">
                <a:tc>
                  <a:txBody>
                    <a:bodyPr/>
                    <a:lstStyle/>
                    <a:p>
                      <a:pPr algn="l" fontAlgn="t"/>
                      <a:endParaRPr lang="en-US" sz="900" b="1" u="none" strike="noStrike" dirty="0">
                        <a:effectLst/>
                      </a:endParaRPr>
                    </a:p>
                    <a:p>
                      <a:pPr algn="l" fontAlgn="t"/>
                      <a:r>
                        <a:rPr lang="en-US" sz="900" b="1" u="none" strike="noStrike" dirty="0">
                          <a:effectLst/>
                        </a:rPr>
                        <a:t>Sold Through Portals:</a:t>
                      </a:r>
                      <a:endParaRPr lang="en-US" sz="900" b="1" i="0" u="none" strike="noStrike" dirty="0">
                        <a:solidFill>
                          <a:srgbClr val="000000"/>
                        </a:solidFill>
                        <a:effectLst/>
                        <a:latin typeface="Calibri"/>
                      </a:endParaRPr>
                    </a:p>
                  </a:txBody>
                  <a:tcPr marL="6985" marR="6985" marT="6985" marB="0">
                    <a:solidFill>
                      <a:schemeClr val="bg1"/>
                    </a:solidFill>
                  </a:tcPr>
                </a:tc>
                <a:tc>
                  <a:txBody>
                    <a:bodyPr/>
                    <a:lstStyle/>
                    <a:p>
                      <a:pPr algn="ctr" fontAlgn="ctr"/>
                      <a:r>
                        <a:rPr lang="en-US" sz="900" u="none" strike="noStrike" dirty="0">
                          <a:effectLst/>
                        </a:rPr>
                        <a:t>Yes </a:t>
                      </a:r>
                      <a:endParaRPr lang="en-US" sz="900" b="0" i="0" u="none" strike="noStrike" dirty="0">
                        <a:solidFill>
                          <a:srgbClr val="000000"/>
                        </a:solidFill>
                        <a:effectLst/>
                        <a:latin typeface="Calibri"/>
                      </a:endParaRPr>
                    </a:p>
                  </a:txBody>
                  <a:tcPr marL="6985" marR="6985" marT="6985" marB="0" anchor="ctr">
                    <a:solidFill>
                      <a:schemeClr val="bg1"/>
                    </a:solidFill>
                  </a:tcPr>
                </a:tc>
                <a:tc>
                  <a:txBody>
                    <a:bodyPr/>
                    <a:lstStyle/>
                    <a:p>
                      <a:pPr algn="ctr" fontAlgn="ctr"/>
                      <a:r>
                        <a:rPr lang="en-US" sz="900" u="none" strike="noStrike" dirty="0">
                          <a:effectLst/>
                        </a:rPr>
                        <a:t>Yes</a:t>
                      </a:r>
                      <a:endParaRPr lang="en-US" sz="900" b="0" i="0" u="none" strike="noStrike" dirty="0">
                        <a:solidFill>
                          <a:srgbClr val="000000"/>
                        </a:solidFill>
                        <a:effectLst/>
                        <a:latin typeface="Calibri"/>
                      </a:endParaRPr>
                    </a:p>
                  </a:txBody>
                  <a:tcPr marL="6985" marR="6985" marT="6985" marB="0" anchor="ctr">
                    <a:solidFill>
                      <a:schemeClr val="bg1"/>
                    </a:solidFill>
                  </a:tcPr>
                </a:tc>
                <a:extLst>
                  <a:ext uri="{0D108BD9-81ED-4DB2-BD59-A6C34878D82A}">
                    <a16:rowId xmlns:a16="http://schemas.microsoft.com/office/drawing/2014/main" val="10007"/>
                  </a:ext>
                </a:extLst>
              </a:tr>
              <a:tr h="621693">
                <a:tc>
                  <a:txBody>
                    <a:bodyPr/>
                    <a:lstStyle/>
                    <a:p>
                      <a:pPr algn="l" fontAlgn="t"/>
                      <a:endParaRPr lang="en-US" sz="900" b="1" u="none" strike="noStrike" dirty="0">
                        <a:effectLst/>
                      </a:endParaRPr>
                    </a:p>
                    <a:p>
                      <a:pPr algn="l" fontAlgn="t"/>
                      <a:r>
                        <a:rPr lang="en-US" sz="900" b="1" u="none" strike="noStrike" dirty="0">
                          <a:effectLst/>
                        </a:rPr>
                        <a:t>Portals Required to</a:t>
                      </a:r>
                      <a:br>
                        <a:rPr lang="en-US" sz="900" b="1" u="none" strike="noStrike" dirty="0">
                          <a:effectLst/>
                        </a:rPr>
                      </a:br>
                      <a:r>
                        <a:rPr lang="en-US" sz="900" b="1" u="none" strike="noStrike" dirty="0">
                          <a:effectLst/>
                        </a:rPr>
                        <a:t>Register:</a:t>
                      </a:r>
                      <a:endParaRPr lang="en-US" sz="900" b="1" i="0" u="none" strike="noStrike" dirty="0">
                        <a:solidFill>
                          <a:srgbClr val="000000"/>
                        </a:solidFill>
                        <a:effectLst/>
                        <a:latin typeface="Calibri"/>
                      </a:endParaRPr>
                    </a:p>
                  </a:txBody>
                  <a:tcPr marL="6985" marR="6985" marT="6985" marB="0">
                    <a:solidFill>
                      <a:schemeClr val="bg1"/>
                    </a:solidFill>
                  </a:tcPr>
                </a:tc>
                <a:tc>
                  <a:txBody>
                    <a:bodyPr/>
                    <a:lstStyle/>
                    <a:p>
                      <a:pPr algn="ctr" fontAlgn="ctr"/>
                      <a:r>
                        <a:rPr lang="en-US" sz="900" u="none" strike="noStrike" dirty="0">
                          <a:effectLst/>
                        </a:rPr>
                        <a:t>No, provided</a:t>
                      </a:r>
                      <a:br>
                        <a:rPr lang="en-US" sz="900" u="none" strike="noStrike" dirty="0">
                          <a:effectLst/>
                        </a:rPr>
                      </a:br>
                      <a:r>
                        <a:rPr lang="en-US" sz="900" u="none" strike="noStrike" dirty="0">
                          <a:effectLst/>
                        </a:rPr>
                        <a:t>activities are</a:t>
                      </a:r>
                      <a:br>
                        <a:rPr lang="en-US" sz="900" u="none" strike="noStrike" dirty="0">
                          <a:effectLst/>
                        </a:rPr>
                      </a:br>
                      <a:r>
                        <a:rPr lang="en-US" sz="900" u="none" strike="noStrike" dirty="0">
                          <a:effectLst/>
                        </a:rPr>
                        <a:t>limited (</a:t>
                      </a:r>
                      <a:r>
                        <a:rPr lang="en-US" sz="900" i="1" u="none" strike="noStrike" dirty="0">
                          <a:effectLst/>
                        </a:rPr>
                        <a:t>e.g. no "commission</a:t>
                      </a:r>
                      <a:r>
                        <a:rPr lang="en-US" sz="900" u="none" strike="noStrike" dirty="0">
                          <a:effectLst/>
                        </a:rPr>
                        <a:t>")</a:t>
                      </a:r>
                      <a:endParaRPr lang="en-US" sz="900" b="0" i="0" u="none" strike="noStrike" dirty="0">
                        <a:solidFill>
                          <a:srgbClr val="000000"/>
                        </a:solidFill>
                        <a:effectLst/>
                        <a:latin typeface="Calibri"/>
                      </a:endParaRPr>
                    </a:p>
                  </a:txBody>
                  <a:tcPr marL="6985" marR="6985" marT="6985" marB="0" anchor="ctr">
                    <a:solidFill>
                      <a:schemeClr val="bg1"/>
                    </a:solidFill>
                  </a:tcPr>
                </a:tc>
                <a:tc>
                  <a:txBody>
                    <a:bodyPr/>
                    <a:lstStyle/>
                    <a:p>
                      <a:pPr algn="ctr" fontAlgn="ctr"/>
                      <a:r>
                        <a:rPr lang="en-US" sz="900" u="none" strike="noStrike" dirty="0">
                          <a:effectLst/>
                        </a:rPr>
                        <a:t>Yes</a:t>
                      </a:r>
                      <a:endParaRPr lang="en-US" sz="900" b="0" i="0" u="none" strike="noStrike" dirty="0">
                        <a:solidFill>
                          <a:srgbClr val="000000"/>
                        </a:solidFill>
                        <a:effectLst/>
                        <a:latin typeface="Calibri"/>
                      </a:endParaRPr>
                    </a:p>
                  </a:txBody>
                  <a:tcPr marL="6985" marR="6985" marT="6985" marB="0" anchor="ctr">
                    <a:solidFill>
                      <a:schemeClr val="bg1"/>
                    </a:solidFill>
                  </a:tcPr>
                </a:tc>
                <a:extLst>
                  <a:ext uri="{0D108BD9-81ED-4DB2-BD59-A6C34878D82A}">
                    <a16:rowId xmlns:a16="http://schemas.microsoft.com/office/drawing/2014/main" val="10008"/>
                  </a:ext>
                </a:extLst>
              </a:tr>
              <a:tr h="310846">
                <a:tc>
                  <a:txBody>
                    <a:bodyPr/>
                    <a:lstStyle/>
                    <a:p>
                      <a:pPr algn="l" fontAlgn="t"/>
                      <a:r>
                        <a:rPr lang="en-US" sz="900" b="1" u="none" strike="noStrike" dirty="0">
                          <a:effectLst/>
                        </a:rPr>
                        <a:t>Portals Allowed to Pick and Choose Offerings:</a:t>
                      </a:r>
                      <a:endParaRPr lang="en-US" sz="900" b="1" i="0" u="none" strike="noStrike" dirty="0">
                        <a:solidFill>
                          <a:srgbClr val="000000"/>
                        </a:solidFill>
                        <a:effectLst/>
                        <a:latin typeface="Calibri"/>
                      </a:endParaRPr>
                    </a:p>
                  </a:txBody>
                  <a:tcPr marL="6985" marR="6985" marT="6985" marB="0">
                    <a:solidFill>
                      <a:schemeClr val="bg1"/>
                    </a:solidFill>
                  </a:tcPr>
                </a:tc>
                <a:tc>
                  <a:txBody>
                    <a:bodyPr/>
                    <a:lstStyle/>
                    <a:p>
                      <a:pPr algn="ctr" fontAlgn="ctr"/>
                      <a:r>
                        <a:rPr lang="en-US" sz="900" u="none" strike="noStrike" dirty="0">
                          <a:effectLst/>
                        </a:rPr>
                        <a:t>Yes </a:t>
                      </a:r>
                      <a:endParaRPr lang="en-US" sz="900" b="0" i="0" u="none" strike="noStrike" dirty="0">
                        <a:solidFill>
                          <a:srgbClr val="000000"/>
                        </a:solidFill>
                        <a:effectLst/>
                        <a:latin typeface="Calibri"/>
                      </a:endParaRPr>
                    </a:p>
                  </a:txBody>
                  <a:tcPr marL="6985" marR="6985" marT="6985" marB="0" anchor="ctr">
                    <a:solidFill>
                      <a:schemeClr val="bg1"/>
                    </a:solidFill>
                  </a:tcPr>
                </a:tc>
                <a:tc>
                  <a:txBody>
                    <a:bodyPr/>
                    <a:lstStyle/>
                    <a:p>
                      <a:pPr algn="ctr" fontAlgn="ctr"/>
                      <a:r>
                        <a:rPr lang="en-US" sz="900" u="none" strike="noStrike" dirty="0">
                          <a:effectLst/>
                        </a:rPr>
                        <a:t>No (</a:t>
                      </a:r>
                      <a:r>
                        <a:rPr lang="en-US" sz="900" i="1" u="none" strike="noStrike" dirty="0">
                          <a:effectLst/>
                        </a:rPr>
                        <a:t>unless registered broker</a:t>
                      </a:r>
                      <a:r>
                        <a:rPr lang="en-US" sz="900" u="none" strike="noStrike" dirty="0">
                          <a:effectLst/>
                        </a:rPr>
                        <a:t>)</a:t>
                      </a:r>
                      <a:endParaRPr lang="en-US" sz="900" b="0" i="0" u="none" strike="noStrike" dirty="0">
                        <a:solidFill>
                          <a:srgbClr val="000000"/>
                        </a:solidFill>
                        <a:effectLst/>
                        <a:latin typeface="Calibri"/>
                      </a:endParaRPr>
                    </a:p>
                  </a:txBody>
                  <a:tcPr marL="6985" marR="6985" marT="6985" marB="0" anchor="ctr">
                    <a:solidFill>
                      <a:schemeClr val="bg1"/>
                    </a:solidFill>
                  </a:tcPr>
                </a:tc>
                <a:extLst>
                  <a:ext uri="{0D108BD9-81ED-4DB2-BD59-A6C34878D82A}">
                    <a16:rowId xmlns:a16="http://schemas.microsoft.com/office/drawing/2014/main" val="10009"/>
                  </a:ext>
                </a:extLst>
              </a:tr>
              <a:tr h="310846">
                <a:tc>
                  <a:txBody>
                    <a:bodyPr/>
                    <a:lstStyle/>
                    <a:p>
                      <a:pPr algn="l" fontAlgn="t"/>
                      <a:r>
                        <a:rPr lang="en-US" sz="900" b="1" u="none" strike="noStrike" dirty="0">
                          <a:effectLst/>
                        </a:rPr>
                        <a:t>Pre‐Sale Information</a:t>
                      </a:r>
                      <a:br>
                        <a:rPr lang="en-US" sz="900" b="1" u="none" strike="noStrike" dirty="0">
                          <a:effectLst/>
                        </a:rPr>
                      </a:br>
                      <a:r>
                        <a:rPr lang="en-US" sz="900" b="1" u="none" strike="noStrike" dirty="0">
                          <a:effectLst/>
                        </a:rPr>
                        <a:t>Required:</a:t>
                      </a:r>
                      <a:endParaRPr lang="en-US" sz="900" b="1" i="0" u="none" strike="noStrike" dirty="0">
                        <a:solidFill>
                          <a:srgbClr val="000000"/>
                        </a:solidFill>
                        <a:effectLst/>
                        <a:latin typeface="Calibri"/>
                      </a:endParaRPr>
                    </a:p>
                  </a:txBody>
                  <a:tcPr marL="6985" marR="6985" marT="6985" marB="0">
                    <a:solidFill>
                      <a:schemeClr val="bg1"/>
                    </a:solidFill>
                  </a:tcPr>
                </a:tc>
                <a:tc>
                  <a:txBody>
                    <a:bodyPr/>
                    <a:lstStyle/>
                    <a:p>
                      <a:pPr algn="ctr" fontAlgn="ctr"/>
                      <a:r>
                        <a:rPr lang="en-US" sz="900" u="none" strike="noStrike" dirty="0">
                          <a:effectLst/>
                        </a:rPr>
                        <a:t>None </a:t>
                      </a:r>
                      <a:endParaRPr lang="en-US" sz="900" b="0" i="0" u="none" strike="noStrike" dirty="0">
                        <a:solidFill>
                          <a:srgbClr val="000000"/>
                        </a:solidFill>
                        <a:effectLst/>
                        <a:latin typeface="Calibri"/>
                      </a:endParaRPr>
                    </a:p>
                  </a:txBody>
                  <a:tcPr marL="6985" marR="6985" marT="6985" marB="0" anchor="ctr">
                    <a:solidFill>
                      <a:schemeClr val="bg1"/>
                    </a:solidFill>
                  </a:tcPr>
                </a:tc>
                <a:tc>
                  <a:txBody>
                    <a:bodyPr/>
                    <a:lstStyle/>
                    <a:p>
                      <a:pPr algn="ctr" fontAlgn="ctr"/>
                      <a:r>
                        <a:rPr lang="en-US" sz="900" u="none" strike="noStrike" dirty="0">
                          <a:effectLst/>
                        </a:rPr>
                        <a:t>Substantial</a:t>
                      </a:r>
                      <a:endParaRPr lang="en-US" sz="900" b="0" i="0" u="none" strike="noStrike" dirty="0">
                        <a:solidFill>
                          <a:srgbClr val="000000"/>
                        </a:solidFill>
                        <a:effectLst/>
                        <a:latin typeface="Calibri"/>
                      </a:endParaRPr>
                    </a:p>
                  </a:txBody>
                  <a:tcPr marL="6985" marR="6985" marT="6985" marB="0" anchor="ctr">
                    <a:solidFill>
                      <a:schemeClr val="bg1"/>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3008047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fade">
                                      <p:cBhvr>
                                        <p:cTn id="10" dur="500"/>
                                        <p:tgtEl>
                                          <p:spTgt spid="10">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Effect transition="in" filter="fade">
                                      <p:cBhvr>
                                        <p:cTn id="13" dur="500"/>
                                        <p:tgtEl>
                                          <p:spTgt spid="10">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xEl>
                                              <p:pRg st="3" end="3"/>
                                            </p:txEl>
                                          </p:spTgt>
                                        </p:tgtEl>
                                        <p:attrNameLst>
                                          <p:attrName>style.visibility</p:attrName>
                                        </p:attrNameLst>
                                      </p:cBhvr>
                                      <p:to>
                                        <p:strVal val="visible"/>
                                      </p:to>
                                    </p:set>
                                    <p:animEffect transition="in" filter="fade">
                                      <p:cBhvr>
                                        <p:cTn id="16" dur="500"/>
                                        <p:tgtEl>
                                          <p:spTgt spid="10">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xEl>
                                              <p:pRg st="5" end="5"/>
                                            </p:txEl>
                                          </p:spTgt>
                                        </p:tgtEl>
                                        <p:attrNameLst>
                                          <p:attrName>style.visibility</p:attrName>
                                        </p:attrNameLst>
                                      </p:cBhvr>
                                      <p:to>
                                        <p:strVal val="visible"/>
                                      </p:to>
                                    </p:set>
                                    <p:animEffect transition="in" filter="fade">
                                      <p:cBhvr>
                                        <p:cTn id="21" dur="500"/>
                                        <p:tgtEl>
                                          <p:spTgt spid="10">
                                            <p:txEl>
                                              <p:pRg st="5" end="5"/>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xEl>
                                              <p:pRg st="6" end="6"/>
                                            </p:txEl>
                                          </p:spTgt>
                                        </p:tgtEl>
                                        <p:attrNameLst>
                                          <p:attrName>style.visibility</p:attrName>
                                        </p:attrNameLst>
                                      </p:cBhvr>
                                      <p:to>
                                        <p:strVal val="visible"/>
                                      </p:to>
                                    </p:set>
                                    <p:animEffect transition="in" filter="fade">
                                      <p:cBhvr>
                                        <p:cTn id="24" dur="500"/>
                                        <p:tgtEl>
                                          <p:spTgt spid="10">
                                            <p:txEl>
                                              <p:pRg st="6" end="6"/>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
                                            <p:txEl>
                                              <p:pRg st="7" end="7"/>
                                            </p:txEl>
                                          </p:spTgt>
                                        </p:tgtEl>
                                        <p:attrNameLst>
                                          <p:attrName>style.visibility</p:attrName>
                                        </p:attrNameLst>
                                      </p:cBhvr>
                                      <p:to>
                                        <p:strVal val="visible"/>
                                      </p:to>
                                    </p:set>
                                    <p:animEffect transition="in" filter="fade">
                                      <p:cBhvr>
                                        <p:cTn id="27" dur="500"/>
                                        <p:tgtEl>
                                          <p:spTgt spid="10">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20000"/>
          </a:stretch>
        </a:blipFill>
        <a:effectLst/>
      </p:bgPr>
    </p:bg>
    <p:spTree>
      <p:nvGrpSpPr>
        <p:cNvPr id="1" name=""/>
        <p:cNvGrpSpPr/>
        <p:nvPr/>
      </p:nvGrpSpPr>
      <p:grpSpPr>
        <a:xfrm>
          <a:off x="0" y="0"/>
          <a:ext cx="0" cy="0"/>
          <a:chOff x="0" y="0"/>
          <a:chExt cx="0" cy="0"/>
        </a:xfrm>
      </p:grpSpPr>
      <p:pic>
        <p:nvPicPr>
          <p:cNvPr id="11" name="Picture 10"/>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0" y="0"/>
            <a:ext cx="9144000" cy="1295400"/>
          </a:xfrm>
          <a:prstGeom prst="rect">
            <a:avLst/>
          </a:prstGeom>
        </p:spPr>
      </p:pic>
      <p:sp>
        <p:nvSpPr>
          <p:cNvPr id="7" name="Title 6"/>
          <p:cNvSpPr>
            <a:spLocks noGrp="1"/>
          </p:cNvSpPr>
          <p:nvPr>
            <p:ph type="title"/>
          </p:nvPr>
        </p:nvSpPr>
        <p:spPr>
          <a:xfrm>
            <a:off x="228600" y="0"/>
            <a:ext cx="8915400" cy="1143000"/>
          </a:xfrm>
          <a:blipFill>
            <a:blip r:embed="rId4"/>
            <a:stretch>
              <a:fillRect/>
            </a:stretch>
          </a:blipFill>
        </p:spPr>
        <p:txBody>
          <a:bodyPr lIns="0" tIns="0" rIns="0">
            <a:normAutofit/>
          </a:bodyPr>
          <a:lstStyle/>
          <a:p>
            <a:r>
              <a:rPr lang="en-US" sz="3600" dirty="0">
                <a:solidFill>
                  <a:schemeClr val="bg1"/>
                </a:solidFill>
                <a:latin typeface="Arial" panose="020B0604020202020204" pitchFamily="34" charset="0"/>
                <a:cs typeface="Arial" panose="020B0604020202020204" pitchFamily="34" charset="0"/>
              </a:rPr>
              <a:t>“Accredited Investors”</a:t>
            </a:r>
          </a:p>
        </p:txBody>
      </p:sp>
      <p:sp>
        <p:nvSpPr>
          <p:cNvPr id="10" name="Content Placeholder 9"/>
          <p:cNvSpPr>
            <a:spLocks noGrp="1"/>
          </p:cNvSpPr>
          <p:nvPr>
            <p:ph idx="1"/>
          </p:nvPr>
        </p:nvSpPr>
        <p:spPr>
          <a:xfrm>
            <a:off x="457200" y="1600200"/>
            <a:ext cx="4648200" cy="4718511"/>
          </a:xfrm>
        </p:spPr>
        <p:txBody>
          <a:bodyPr>
            <a:normAutofit fontScale="85000" lnSpcReduction="20000"/>
          </a:bodyPr>
          <a:lstStyle/>
          <a:p>
            <a:pPr algn="just"/>
            <a:r>
              <a:rPr lang="en-US" sz="2400" b="1" dirty="0"/>
              <a:t>Current Test (Section 501 of the Securities Act of 1933):</a:t>
            </a:r>
          </a:p>
          <a:p>
            <a:pPr lvl="1" algn="just"/>
            <a:r>
              <a:rPr lang="en-US" sz="2000" dirty="0"/>
              <a:t>Earned annual income &gt; $200 K (</a:t>
            </a:r>
            <a:r>
              <a:rPr lang="en-US" sz="2000" i="1" dirty="0"/>
              <a:t>or $300 K together with a spouse</a:t>
            </a:r>
            <a:r>
              <a:rPr lang="en-US" sz="2000" dirty="0"/>
              <a:t>) in  each  of the prior (2) years, AND reasonably expects the same for the current year; </a:t>
            </a:r>
            <a:r>
              <a:rPr lang="en-US" sz="2000" u="sng" dirty="0"/>
              <a:t>OR</a:t>
            </a:r>
          </a:p>
          <a:p>
            <a:pPr lvl="1" algn="just"/>
            <a:r>
              <a:rPr lang="en-US" sz="2000" dirty="0"/>
              <a:t>net worth &gt; $1 million, either alone or together with a spouse (</a:t>
            </a:r>
            <a:r>
              <a:rPr lang="en-US" sz="2000" i="1" dirty="0"/>
              <a:t>excluding the value of the person’s primary residence</a:t>
            </a:r>
            <a:r>
              <a:rPr lang="en-US" sz="2000" dirty="0"/>
              <a:t>)</a:t>
            </a:r>
          </a:p>
          <a:p>
            <a:pPr marL="457200" lvl="1" indent="0" algn="just">
              <a:buNone/>
            </a:pPr>
            <a:endParaRPr lang="en-US" sz="2000" dirty="0"/>
          </a:p>
          <a:p>
            <a:pPr algn="just"/>
            <a:r>
              <a:rPr lang="en-US" sz="2400" b="1" dirty="0"/>
              <a:t>Time for Re-examination of current test:</a:t>
            </a:r>
          </a:p>
          <a:p>
            <a:pPr lvl="1" algn="just"/>
            <a:r>
              <a:rPr lang="en-US" sz="2000" dirty="0"/>
              <a:t>Section 413(b)(2)(A) of the Dodd-Frank Wall Street Reform and Consumer Protection Act requires the SEC to re-examine the definition of “accredited investor” every four (4) years</a:t>
            </a:r>
          </a:p>
          <a:p>
            <a:pPr lvl="1" algn="just"/>
            <a:r>
              <a:rPr lang="en-US" sz="2000" dirty="0"/>
              <a:t>SEC re-examining the current test.</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40867" y="1600200"/>
            <a:ext cx="3810000" cy="226060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40866" y="4038600"/>
            <a:ext cx="3810001" cy="2226999"/>
          </a:xfrm>
          <a:prstGeom prst="rect">
            <a:avLst/>
          </a:prstGeom>
        </p:spPr>
      </p:pic>
    </p:spTree>
    <p:extLst>
      <p:ext uri="{BB962C8B-B14F-4D97-AF65-F5344CB8AC3E}">
        <p14:creationId xmlns:p14="http://schemas.microsoft.com/office/powerpoint/2010/main" val="2134907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fade">
                                      <p:cBhvr>
                                        <p:cTn id="10" dur="500"/>
                                        <p:tgtEl>
                                          <p:spTgt spid="10">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Effect transition="in" filter="fade">
                                      <p:cBhvr>
                                        <p:cTn id="13" dur="500"/>
                                        <p:tgtEl>
                                          <p:spTgt spid="10">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xEl>
                                              <p:pRg st="4" end="4"/>
                                            </p:txEl>
                                          </p:spTgt>
                                        </p:tgtEl>
                                        <p:attrNameLst>
                                          <p:attrName>style.visibility</p:attrName>
                                        </p:attrNameLst>
                                      </p:cBhvr>
                                      <p:to>
                                        <p:strVal val="visible"/>
                                      </p:to>
                                    </p:set>
                                    <p:animEffect transition="in" filter="fade">
                                      <p:cBhvr>
                                        <p:cTn id="21" dur="500"/>
                                        <p:tgtEl>
                                          <p:spTgt spid="10">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xEl>
                                              <p:pRg st="5" end="5"/>
                                            </p:txEl>
                                          </p:spTgt>
                                        </p:tgtEl>
                                        <p:attrNameLst>
                                          <p:attrName>style.visibility</p:attrName>
                                        </p:attrNameLst>
                                      </p:cBhvr>
                                      <p:to>
                                        <p:strVal val="visible"/>
                                      </p:to>
                                    </p:set>
                                    <p:animEffect transition="in" filter="fade">
                                      <p:cBhvr>
                                        <p:cTn id="24" dur="500"/>
                                        <p:tgtEl>
                                          <p:spTgt spid="10">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
                                            <p:txEl>
                                              <p:pRg st="6" end="6"/>
                                            </p:txEl>
                                          </p:spTgt>
                                        </p:tgtEl>
                                        <p:attrNameLst>
                                          <p:attrName>style.visibility</p:attrName>
                                        </p:attrNameLst>
                                      </p:cBhvr>
                                      <p:to>
                                        <p:strVal val="visible"/>
                                      </p:to>
                                    </p:set>
                                    <p:animEffect transition="in" filter="fade">
                                      <p:cBhvr>
                                        <p:cTn id="27" dur="500"/>
                                        <p:tgtEl>
                                          <p:spTgt spid="10">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20000"/>
          </a:stretch>
        </a:blipFill>
        <a:effectLst/>
      </p:bgPr>
    </p:bg>
    <p:spTree>
      <p:nvGrpSpPr>
        <p:cNvPr id="1" name=""/>
        <p:cNvGrpSpPr/>
        <p:nvPr/>
      </p:nvGrpSpPr>
      <p:grpSpPr>
        <a:xfrm>
          <a:off x="0" y="0"/>
          <a:ext cx="0" cy="0"/>
          <a:chOff x="0" y="0"/>
          <a:chExt cx="0" cy="0"/>
        </a:xfrm>
      </p:grpSpPr>
      <p:pic>
        <p:nvPicPr>
          <p:cNvPr id="11" name="Picture 10"/>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0" y="0"/>
            <a:ext cx="9144000" cy="1295400"/>
          </a:xfrm>
          <a:prstGeom prst="rect">
            <a:avLst/>
          </a:prstGeom>
        </p:spPr>
      </p:pic>
      <p:sp>
        <p:nvSpPr>
          <p:cNvPr id="7" name="Title 6"/>
          <p:cNvSpPr>
            <a:spLocks noGrp="1"/>
          </p:cNvSpPr>
          <p:nvPr>
            <p:ph type="title"/>
          </p:nvPr>
        </p:nvSpPr>
        <p:spPr>
          <a:xfrm>
            <a:off x="228600" y="0"/>
            <a:ext cx="8915400" cy="1143000"/>
          </a:xfrm>
          <a:blipFill>
            <a:blip r:embed="rId4"/>
            <a:stretch>
              <a:fillRect/>
            </a:stretch>
          </a:blipFill>
        </p:spPr>
        <p:txBody>
          <a:bodyPr lIns="0" tIns="0" rIns="0">
            <a:normAutofit/>
          </a:bodyPr>
          <a:lstStyle/>
          <a:p>
            <a:r>
              <a:rPr lang="en-US" sz="3600" dirty="0">
                <a:solidFill>
                  <a:schemeClr val="bg1"/>
                </a:solidFill>
                <a:latin typeface="Arial" panose="020B0604020202020204" pitchFamily="34" charset="0"/>
                <a:cs typeface="Arial" panose="020B0604020202020204" pitchFamily="34" charset="0"/>
              </a:rPr>
              <a:t>State Regulations (“Intrastate Offerings”)</a:t>
            </a:r>
          </a:p>
        </p:txBody>
      </p:sp>
      <p:sp>
        <p:nvSpPr>
          <p:cNvPr id="10" name="Content Placeholder 9"/>
          <p:cNvSpPr>
            <a:spLocks noGrp="1"/>
          </p:cNvSpPr>
          <p:nvPr>
            <p:ph idx="1"/>
          </p:nvPr>
        </p:nvSpPr>
        <p:spPr>
          <a:xfrm>
            <a:off x="228600" y="1371600"/>
            <a:ext cx="4876800" cy="3572933"/>
          </a:xfrm>
        </p:spPr>
        <p:txBody>
          <a:bodyPr>
            <a:normAutofit fontScale="77500" lnSpcReduction="20000"/>
          </a:bodyPr>
          <a:lstStyle/>
          <a:p>
            <a:pPr algn="just"/>
            <a:r>
              <a:rPr lang="en-US" sz="2700" b="1" dirty="0"/>
              <a:t>Intrastate offerings:</a:t>
            </a:r>
          </a:p>
          <a:p>
            <a:pPr algn="just"/>
            <a:endParaRPr lang="en-US" sz="900" b="1" dirty="0"/>
          </a:p>
          <a:p>
            <a:pPr lvl="1" algn="just"/>
            <a:r>
              <a:rPr lang="en-US" sz="2300" dirty="0"/>
              <a:t>Many states have enacted (or are in the process of enacting) exemptions for “intrastate” crowdfunding offerings</a:t>
            </a:r>
          </a:p>
          <a:p>
            <a:pPr lvl="1" algn="just"/>
            <a:r>
              <a:rPr lang="en-US" sz="2300" dirty="0"/>
              <a:t>“Intrastate” simply means that the Issuer and the investors all reside in the same state</a:t>
            </a:r>
          </a:p>
          <a:p>
            <a:pPr lvl="1" algn="just"/>
            <a:r>
              <a:rPr lang="en-US" sz="2300" dirty="0"/>
              <a:t>Intrastate exemptions are enacted under Rule 147 and Section 3(a)(11) of the Securities Act as transactions which are not “public” </a:t>
            </a:r>
          </a:p>
          <a:p>
            <a:pPr lvl="1" algn="just"/>
            <a:r>
              <a:rPr lang="en-US" sz="2300" dirty="0"/>
              <a:t>Often state statutes have higher cap amounts than the $1 MM Title III cap and significantly less administrative hurdles</a:t>
            </a:r>
            <a:endParaRPr lang="en-US" sz="2000" dirty="0"/>
          </a:p>
        </p:txBody>
      </p:sp>
      <p:sp>
        <p:nvSpPr>
          <p:cNvPr id="8" name="Content Placeholder 9"/>
          <p:cNvSpPr txBox="1">
            <a:spLocks/>
          </p:cNvSpPr>
          <p:nvPr/>
        </p:nvSpPr>
        <p:spPr>
          <a:xfrm>
            <a:off x="228600" y="4876800"/>
            <a:ext cx="4826001" cy="1752600"/>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just"/>
            <a:r>
              <a:rPr lang="en-US" sz="1900" b="1" dirty="0"/>
              <a:t>State of enacted and proposed Intrastate Exemptions:</a:t>
            </a:r>
          </a:p>
          <a:p>
            <a:pPr algn="just"/>
            <a:endParaRPr lang="en-US" sz="600" b="1" dirty="0"/>
          </a:p>
          <a:p>
            <a:pPr lvl="1" algn="just"/>
            <a:r>
              <a:rPr lang="en-US" sz="1700" dirty="0"/>
              <a:t>Currently 36 states have enacted an Intrastate exemption and 8 states in various stages of enacting/considering legislation regarding an intrastate crowdfunding exemption</a:t>
            </a:r>
          </a:p>
          <a:p>
            <a:pPr lvl="1" algn="just"/>
            <a:r>
              <a:rPr lang="en-US" sz="1700" dirty="0"/>
              <a:t>Proposed Illinois Intrastate exemption available at </a:t>
            </a:r>
            <a:r>
              <a:rPr lang="en-US" sz="1700" dirty="0">
                <a:hlinkClick r:id="rId5"/>
              </a:rPr>
              <a:t>www.illinoiscrowdfundingnow.com</a:t>
            </a:r>
            <a:r>
              <a:rPr lang="en-US" sz="1700" dirty="0"/>
              <a:t> </a:t>
            </a:r>
          </a:p>
          <a:p>
            <a:pPr lvl="1" algn="just"/>
            <a:endParaRPr lang="en-US" sz="2000" dirty="0"/>
          </a:p>
          <a:p>
            <a:pPr marL="457200" lvl="1" indent="0" algn="just">
              <a:buFont typeface="Arial" panose="020B0604020202020204" pitchFamily="34" charset="0"/>
              <a:buNone/>
            </a:pPr>
            <a:endParaRPr lang="en-US" sz="2000" dirty="0"/>
          </a:p>
        </p:txBody>
      </p:sp>
      <p:pic>
        <p:nvPicPr>
          <p:cNvPr id="4" name="Picture 3">
            <a:extLst>
              <a:ext uri="{FF2B5EF4-FFF2-40B4-BE49-F238E27FC236}">
                <a16:creationId xmlns:a16="http://schemas.microsoft.com/office/drawing/2014/main" id="{8331D7F6-0AF2-4C26-96F5-A3484FB82C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57800" y="1752600"/>
            <a:ext cx="3595295" cy="4495800"/>
          </a:xfrm>
          <a:prstGeom prst="rect">
            <a:avLst/>
          </a:prstGeom>
        </p:spPr>
      </p:pic>
    </p:spTree>
    <p:extLst>
      <p:ext uri="{BB962C8B-B14F-4D97-AF65-F5344CB8AC3E}">
        <p14:creationId xmlns:p14="http://schemas.microsoft.com/office/powerpoint/2010/main" val="1274932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fade">
                                      <p:cBhvr>
                                        <p:cTn id="17" dur="500"/>
                                        <p:tgtEl>
                                          <p:spTgt spid="1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fade">
                                      <p:cBhvr>
                                        <p:cTn id="22" dur="500"/>
                                        <p:tgtEl>
                                          <p:spTgt spid="1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animEffect transition="in" filter="fade">
                                      <p:cBhvr>
                                        <p:cTn id="27" dur="500"/>
                                        <p:tgtEl>
                                          <p:spTgt spid="10">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fade">
                                      <p:cBhvr>
                                        <p:cTn id="32" dur="500"/>
                                        <p:tgtEl>
                                          <p:spTgt spid="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xEl>
                                              <p:pRg st="2" end="2"/>
                                            </p:txEl>
                                          </p:spTgt>
                                        </p:tgtEl>
                                        <p:attrNameLst>
                                          <p:attrName>style.visibility</p:attrName>
                                        </p:attrNameLst>
                                      </p:cBhvr>
                                      <p:to>
                                        <p:strVal val="visible"/>
                                      </p:to>
                                    </p:set>
                                    <p:animEffect transition="in" filter="fade">
                                      <p:cBhvr>
                                        <p:cTn id="37" dur="500"/>
                                        <p:tgtEl>
                                          <p:spTgt spid="8">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xEl>
                                              <p:pRg st="3" end="3"/>
                                            </p:txEl>
                                          </p:spTgt>
                                        </p:tgtEl>
                                        <p:attrNameLst>
                                          <p:attrName>style.visibility</p:attrName>
                                        </p:attrNameLst>
                                      </p:cBhvr>
                                      <p:to>
                                        <p:strVal val="visible"/>
                                      </p:to>
                                    </p:set>
                                    <p:animEffect transition="in" filter="fade">
                                      <p:cBhvr>
                                        <p:cTn id="4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8"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20000"/>
          </a:stretch>
        </a:blipFill>
        <a:effectLst/>
      </p:bgPr>
    </p:bg>
    <p:spTree>
      <p:nvGrpSpPr>
        <p:cNvPr id="1" name=""/>
        <p:cNvGrpSpPr/>
        <p:nvPr/>
      </p:nvGrpSpPr>
      <p:grpSpPr>
        <a:xfrm>
          <a:off x="0" y="0"/>
          <a:ext cx="0" cy="0"/>
          <a:chOff x="0" y="0"/>
          <a:chExt cx="0" cy="0"/>
        </a:xfrm>
      </p:grpSpPr>
      <p:pic>
        <p:nvPicPr>
          <p:cNvPr id="11" name="Picture 10"/>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0" y="0"/>
            <a:ext cx="9144000" cy="1295400"/>
          </a:xfrm>
          <a:prstGeom prst="rect">
            <a:avLst/>
          </a:prstGeom>
        </p:spPr>
      </p:pic>
      <p:sp>
        <p:nvSpPr>
          <p:cNvPr id="7" name="Title 6"/>
          <p:cNvSpPr>
            <a:spLocks noGrp="1"/>
          </p:cNvSpPr>
          <p:nvPr>
            <p:ph type="title"/>
          </p:nvPr>
        </p:nvSpPr>
        <p:spPr>
          <a:xfrm>
            <a:off x="228600" y="0"/>
            <a:ext cx="8915400" cy="1143000"/>
          </a:xfrm>
          <a:blipFill>
            <a:blip r:embed="rId4"/>
            <a:stretch>
              <a:fillRect/>
            </a:stretch>
          </a:blipFill>
        </p:spPr>
        <p:txBody>
          <a:bodyPr lIns="0" tIns="0" rIns="0">
            <a:normAutofit/>
          </a:bodyPr>
          <a:lstStyle/>
          <a:p>
            <a:r>
              <a:rPr lang="en-US" sz="3600" dirty="0">
                <a:solidFill>
                  <a:schemeClr val="bg1"/>
                </a:solidFill>
                <a:latin typeface="Arial" panose="020B0604020202020204" pitchFamily="34" charset="0"/>
                <a:cs typeface="Arial" panose="020B0604020202020204" pitchFamily="34" charset="0"/>
              </a:rPr>
              <a:t>How Does Crowdfunding Actually Work?</a:t>
            </a:r>
          </a:p>
        </p:txBody>
      </p:sp>
      <p:sp>
        <p:nvSpPr>
          <p:cNvPr id="10" name="Content Placeholder 9"/>
          <p:cNvSpPr>
            <a:spLocks noGrp="1"/>
          </p:cNvSpPr>
          <p:nvPr>
            <p:ph idx="1"/>
          </p:nvPr>
        </p:nvSpPr>
        <p:spPr>
          <a:xfrm>
            <a:off x="457200" y="1600201"/>
            <a:ext cx="4648200" cy="2971800"/>
          </a:xfrm>
        </p:spPr>
        <p:txBody>
          <a:bodyPr>
            <a:normAutofit fontScale="92500" lnSpcReduction="20000"/>
          </a:bodyPr>
          <a:lstStyle/>
          <a:p>
            <a:pPr algn="just"/>
            <a:r>
              <a:rPr lang="en-US" sz="2400" b="1" dirty="0"/>
              <a:t>All Starts with the “Crowdfunding Portal”:</a:t>
            </a:r>
          </a:p>
          <a:p>
            <a:pPr lvl="1" algn="just"/>
            <a:r>
              <a:rPr lang="en-US" sz="2000" dirty="0"/>
              <a:t>“Crowdfunding Portal” just means the website trough which the offering is being made</a:t>
            </a:r>
          </a:p>
          <a:p>
            <a:pPr lvl="1" algn="just"/>
            <a:r>
              <a:rPr lang="en-US" sz="2000" dirty="0"/>
              <a:t>Portal is the go between the investors and the Issuer</a:t>
            </a:r>
          </a:p>
          <a:p>
            <a:pPr lvl="1" algn="just"/>
            <a:r>
              <a:rPr lang="en-US" sz="2000" dirty="0"/>
              <a:t>Portal is responsible for documentation of the deal as well as the pass through of all informational materials to investor</a:t>
            </a:r>
          </a:p>
          <a:p>
            <a:pPr marL="457200" lvl="1" indent="0" algn="just">
              <a:buNone/>
            </a:pPr>
            <a:endParaRPr lang="en-US" sz="2000" dirty="0"/>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38800" y="1524000"/>
            <a:ext cx="3081476" cy="3124200"/>
          </a:xfrm>
          <a:prstGeom prst="rect">
            <a:avLst/>
          </a:prstGeom>
        </p:spPr>
      </p:pic>
      <p:sp>
        <p:nvSpPr>
          <p:cNvPr id="9" name="Content Placeholder 9"/>
          <p:cNvSpPr txBox="1">
            <a:spLocks/>
          </p:cNvSpPr>
          <p:nvPr/>
        </p:nvSpPr>
        <p:spPr>
          <a:xfrm>
            <a:off x="571500" y="4495800"/>
            <a:ext cx="8001000" cy="1905000"/>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just"/>
            <a:r>
              <a:rPr lang="en-US" sz="2400" b="1" dirty="0"/>
              <a:t>Differentiation:</a:t>
            </a:r>
          </a:p>
          <a:p>
            <a:pPr lvl="1" algn="just"/>
            <a:r>
              <a:rPr lang="en-US" sz="2000" dirty="0"/>
              <a:t>Portals differentiate themselves by type of crowdfunding (</a:t>
            </a:r>
            <a:r>
              <a:rPr lang="en-US" sz="2000" i="1" dirty="0"/>
              <a:t>e.g. debt, equity, reward, etc.)</a:t>
            </a:r>
            <a:r>
              <a:rPr lang="en-US" sz="2000" dirty="0"/>
              <a:t> as well as niche focus</a:t>
            </a:r>
          </a:p>
          <a:p>
            <a:pPr lvl="1" algn="just"/>
            <a:r>
              <a:rPr lang="en-US" sz="2000" dirty="0"/>
              <a:t>Most popular niche focuses today center around debt crowdfunding (</a:t>
            </a:r>
            <a:r>
              <a:rPr lang="en-US" sz="2000" i="1" dirty="0"/>
              <a:t>e.g. “P2P Lending such as LendingClub or Prosper</a:t>
            </a:r>
            <a:r>
              <a:rPr lang="en-US" sz="2000" dirty="0"/>
              <a:t>) and Real Estate (</a:t>
            </a:r>
            <a:r>
              <a:rPr lang="en-US" sz="2000" i="1" dirty="0"/>
              <a:t>debt and/or equity campaigns, e.g RealtyMogul and Fundrise</a:t>
            </a:r>
            <a:r>
              <a:rPr lang="en-US" sz="2000" dirty="0"/>
              <a:t>) </a:t>
            </a:r>
          </a:p>
          <a:p>
            <a:pPr marL="457200" lvl="1" indent="0" algn="just">
              <a:buFont typeface="Arial" panose="020B0604020202020204" pitchFamily="34" charset="0"/>
              <a:buNone/>
            </a:pPr>
            <a:endParaRPr lang="en-US" sz="2000" dirty="0"/>
          </a:p>
        </p:txBody>
      </p:sp>
    </p:spTree>
    <p:extLst>
      <p:ext uri="{BB962C8B-B14F-4D97-AF65-F5344CB8AC3E}">
        <p14:creationId xmlns:p14="http://schemas.microsoft.com/office/powerpoint/2010/main" val="3714047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31"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2000" fill="hold"/>
                                        <p:tgtEl>
                                          <p:spTgt spid="2"/>
                                        </p:tgtEl>
                                        <p:attrNameLst>
                                          <p:attrName>ppt_w</p:attrName>
                                        </p:attrNameLst>
                                      </p:cBhvr>
                                      <p:tavLst>
                                        <p:tav tm="0">
                                          <p:val>
                                            <p:fltVal val="0"/>
                                          </p:val>
                                        </p:tav>
                                        <p:tav tm="100000">
                                          <p:val>
                                            <p:strVal val="#ppt_w"/>
                                          </p:val>
                                        </p:tav>
                                      </p:tavLst>
                                    </p:anim>
                                    <p:anim calcmode="lin" valueType="num">
                                      <p:cBhvr>
                                        <p:cTn id="11" dur="2000" fill="hold"/>
                                        <p:tgtEl>
                                          <p:spTgt spid="2"/>
                                        </p:tgtEl>
                                        <p:attrNameLst>
                                          <p:attrName>ppt_h</p:attrName>
                                        </p:attrNameLst>
                                      </p:cBhvr>
                                      <p:tavLst>
                                        <p:tav tm="0">
                                          <p:val>
                                            <p:fltVal val="0"/>
                                          </p:val>
                                        </p:tav>
                                        <p:tav tm="100000">
                                          <p:val>
                                            <p:strVal val="#ppt_h"/>
                                          </p:val>
                                        </p:tav>
                                      </p:tavLst>
                                    </p:anim>
                                    <p:anim calcmode="lin" valueType="num">
                                      <p:cBhvr>
                                        <p:cTn id="12" dur="2000" fill="hold"/>
                                        <p:tgtEl>
                                          <p:spTgt spid="2"/>
                                        </p:tgtEl>
                                        <p:attrNameLst>
                                          <p:attrName>style.rotation</p:attrName>
                                        </p:attrNameLst>
                                      </p:cBhvr>
                                      <p:tavLst>
                                        <p:tav tm="0">
                                          <p:val>
                                            <p:fltVal val="90"/>
                                          </p:val>
                                        </p:tav>
                                        <p:tav tm="100000">
                                          <p:val>
                                            <p:fltVal val="0"/>
                                          </p:val>
                                        </p:tav>
                                      </p:tavLst>
                                    </p:anim>
                                    <p:animEffect transition="in" filter="fade">
                                      <p:cBhvr>
                                        <p:cTn id="13" dur="20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xEl>
                                              <p:pRg st="1" end="1"/>
                                            </p:txEl>
                                          </p:spTgt>
                                        </p:tgtEl>
                                        <p:attrNameLst>
                                          <p:attrName>style.visibility</p:attrName>
                                        </p:attrNameLst>
                                      </p:cBhvr>
                                      <p:to>
                                        <p:strVal val="visible"/>
                                      </p:to>
                                    </p:set>
                                    <p:animEffect transition="in" filter="fade">
                                      <p:cBhvr>
                                        <p:cTn id="18" dur="500"/>
                                        <p:tgtEl>
                                          <p:spTgt spid="10">
                                            <p:txEl>
                                              <p:pRg st="1" end="1"/>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Effect transition="in" filter="fade">
                                      <p:cBhvr>
                                        <p:cTn id="21" dur="500"/>
                                        <p:tgtEl>
                                          <p:spTgt spid="10">
                                            <p:txEl>
                                              <p:pRg st="2" end="2"/>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xEl>
                                              <p:pRg st="3" end="3"/>
                                            </p:txEl>
                                          </p:spTgt>
                                        </p:tgtEl>
                                        <p:attrNameLst>
                                          <p:attrName>style.visibility</p:attrName>
                                        </p:attrNameLst>
                                      </p:cBhvr>
                                      <p:to>
                                        <p:strVal val="visible"/>
                                      </p:to>
                                    </p:set>
                                    <p:animEffect transition="in" filter="fade">
                                      <p:cBhvr>
                                        <p:cTn id="24" dur="500"/>
                                        <p:tgtEl>
                                          <p:spTgt spid="10">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Effect transition="in" filter="fade">
                                      <p:cBhvr>
                                        <p:cTn id="29" dur="500"/>
                                        <p:tgtEl>
                                          <p:spTgt spid="9">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9">
                                            <p:txEl>
                                              <p:pRg st="1" end="1"/>
                                            </p:txEl>
                                          </p:spTgt>
                                        </p:tgtEl>
                                        <p:attrNameLst>
                                          <p:attrName>style.visibility</p:attrName>
                                        </p:attrNameLst>
                                      </p:cBhvr>
                                      <p:to>
                                        <p:strVal val="visible"/>
                                      </p:to>
                                    </p:set>
                                    <p:animEffect transition="in" filter="fade">
                                      <p:cBhvr>
                                        <p:cTn id="34" dur="500"/>
                                        <p:tgtEl>
                                          <p:spTgt spid="9">
                                            <p:txEl>
                                              <p:pRg st="1" end="1"/>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9">
                                            <p:txEl>
                                              <p:pRg st="2" end="2"/>
                                            </p:txEl>
                                          </p:spTgt>
                                        </p:tgtEl>
                                        <p:attrNameLst>
                                          <p:attrName>style.visibility</p:attrName>
                                        </p:attrNameLst>
                                      </p:cBhvr>
                                      <p:to>
                                        <p:strVal val="visible"/>
                                      </p:to>
                                    </p:set>
                                    <p:animEffect transition="in" filter="fade">
                                      <p:cBhvr>
                                        <p:cTn id="3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9" grpId="0"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1857</TotalTime>
  <Words>2422</Words>
  <Application>Microsoft Office PowerPoint</Application>
  <PresentationFormat>On-screen Show (4:3)</PresentationFormat>
  <Paragraphs>221</Paragraphs>
  <Slides>22</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22</vt:i4>
      </vt:variant>
    </vt:vector>
  </HeadingPairs>
  <TitlesOfParts>
    <vt:vector size="25" baseType="lpstr">
      <vt:lpstr>Arial</vt:lpstr>
      <vt:lpstr>Calibri</vt:lpstr>
      <vt:lpstr>Office Theme</vt:lpstr>
      <vt:lpstr>UNDERSTANDING DEBT AND EQUITY CROWDFUNDING FROM A LEGAL PERSPECTIVE</vt:lpstr>
      <vt:lpstr>What Is Crowdfunding?</vt:lpstr>
      <vt:lpstr>What Is Crowdfunding?</vt:lpstr>
      <vt:lpstr>What Is Crowdfunding?</vt:lpstr>
      <vt:lpstr>Federal Regulations</vt:lpstr>
      <vt:lpstr>JOBS Act Crowdfunding Basics</vt:lpstr>
      <vt:lpstr>“Accredited Investors”</vt:lpstr>
      <vt:lpstr>State Regulations (“Intrastate Offerings”)</vt:lpstr>
      <vt:lpstr>How Does Crowdfunding Actually Work?</vt:lpstr>
      <vt:lpstr>Equity-Based Crowdfunding</vt:lpstr>
      <vt:lpstr>Equity-Based Crowdfunding</vt:lpstr>
      <vt:lpstr>Equity-Based Crowdfunding - Documentation</vt:lpstr>
      <vt:lpstr>Debt-Based Crowdfunding</vt:lpstr>
      <vt:lpstr>Debt-Based Crowdfunding</vt:lpstr>
      <vt:lpstr>Debt-Based Crowdfunding - Documentation</vt:lpstr>
      <vt:lpstr>Debt-Based Crowdfunding - Documentation</vt:lpstr>
      <vt:lpstr>Debt-Based Crowdfunding  Secured v. Unsecued</vt:lpstr>
      <vt:lpstr>Debt-Based Crowdfunding  Secured v. Unsecued</vt:lpstr>
      <vt:lpstr>Debt-Based Crowdfunding  Additional Documentation Considerations</vt:lpstr>
      <vt:lpstr>Debt-Based Crowdfunding  Additional Documentation Considerations</vt:lpstr>
      <vt:lpstr>TAKE-AWAYS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 Z</dc:creator>
  <cp:lastModifiedBy>Jack A. Donenfeld</cp:lastModifiedBy>
  <cp:revision>126</cp:revision>
  <dcterms:created xsi:type="dcterms:W3CDTF">2014-09-04T04:07:00Z</dcterms:created>
  <dcterms:modified xsi:type="dcterms:W3CDTF">2017-10-04T22:07:23Z</dcterms:modified>
</cp:coreProperties>
</file>